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handoutMasterIdLst>
    <p:handoutMasterId r:id="rId28"/>
  </p:handoutMasterIdLst>
  <p:sldIdLst>
    <p:sldId id="256" r:id="rId2"/>
    <p:sldId id="257" r:id="rId3"/>
    <p:sldId id="258" r:id="rId4"/>
    <p:sldId id="261" r:id="rId5"/>
    <p:sldId id="280" r:id="rId6"/>
    <p:sldId id="298" r:id="rId7"/>
    <p:sldId id="291" r:id="rId8"/>
    <p:sldId id="263" r:id="rId9"/>
    <p:sldId id="293" r:id="rId10"/>
    <p:sldId id="300" r:id="rId11"/>
    <p:sldId id="302" r:id="rId12"/>
    <p:sldId id="304" r:id="rId13"/>
    <p:sldId id="303" r:id="rId14"/>
    <p:sldId id="305" r:id="rId15"/>
    <p:sldId id="294" r:id="rId16"/>
    <p:sldId id="307" r:id="rId17"/>
    <p:sldId id="308" r:id="rId18"/>
    <p:sldId id="331" r:id="rId19"/>
    <p:sldId id="309" r:id="rId20"/>
    <p:sldId id="296" r:id="rId21"/>
    <p:sldId id="310" r:id="rId22"/>
    <p:sldId id="297" r:id="rId23"/>
    <p:sldId id="279" r:id="rId24"/>
    <p:sldId id="265" r:id="rId25"/>
    <p:sldId id="273" r:id="rId26"/>
  </p:sldIdLst>
  <p:sldSz cx="9144000" cy="5219700"/>
  <p:notesSz cx="6858000" cy="9144000"/>
  <p:custDataLst>
    <p:tags r:id="rId29"/>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0D0D"/>
    <a:srgbClr val="E3B3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34"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2024/3/27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068189-3943-461E-A2E3-8C6A46C29616}" type="datetimeFigureOut">
              <a:rPr lang="zh-CN" altLang="en-US" smtClean="0"/>
              <a:t>2024/3/27</a:t>
            </a:fld>
            <a:endParaRPr lang="zh-CN" altLang="en-US"/>
          </a:p>
        </p:txBody>
      </p:sp>
      <p:sp>
        <p:nvSpPr>
          <p:cNvPr id="4" name="幻灯片图像占位符 3"/>
          <p:cNvSpPr>
            <a:spLocks noGrp="1" noRot="1" noChangeAspect="1"/>
          </p:cNvSpPr>
          <p:nvPr>
            <p:ph type="sldImg" idx="2"/>
          </p:nvPr>
        </p:nvSpPr>
        <p:spPr>
          <a:xfrm>
            <a:off x="725488" y="1143000"/>
            <a:ext cx="54070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565D2E-1856-41F5-AC38-7F6B86962914}"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25</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65D2E-1856-41F5-AC38-7F6B86962914}"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54243"/>
            <a:ext cx="6858000" cy="1817229"/>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41551"/>
            <a:ext cx="6858000" cy="1260219"/>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A4D72425-F1B9-41AA-985A-B2837891FE3F}" type="datetimeFigureOut">
              <a:rPr lang="zh-CN" altLang="en-US" smtClean="0"/>
              <a:t>2024/3/27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302C4B8-4FC5-47EB-A523-BDC16A64A682}"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A4D72425-F1B9-41AA-985A-B2837891FE3F}" type="datetimeFigureOut">
              <a:rPr lang="zh-CN" altLang="en-US" smtClean="0"/>
              <a:t>2024/3/27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302C4B8-4FC5-47EB-A523-BDC16A64A682}"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7901"/>
            <a:ext cx="1971675" cy="442345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7901"/>
            <a:ext cx="5800725" cy="4423454"/>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A4D72425-F1B9-41AA-985A-B2837891FE3F}" type="datetimeFigureOut">
              <a:rPr lang="zh-CN" altLang="en-US" smtClean="0"/>
              <a:t>2024/3/27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302C4B8-4FC5-47EB-A523-BDC16A64A682}"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A4D72425-F1B9-41AA-985A-B2837891FE3F}" type="datetimeFigureOut">
              <a:rPr lang="zh-CN" altLang="en-US" smtClean="0"/>
              <a:t>2024/3/27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302C4B8-4FC5-47EB-A523-BDC16A64A682}"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301301"/>
            <a:ext cx="7886700" cy="2171250"/>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93092"/>
            <a:ext cx="7886700" cy="1141809"/>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A4D72425-F1B9-41AA-985A-B2837891FE3F}" type="datetimeFigureOut">
              <a:rPr lang="zh-CN" altLang="en-US" smtClean="0"/>
              <a:t>2024/3/27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302C4B8-4FC5-47EB-A523-BDC16A64A682}"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389503"/>
            <a:ext cx="3886200" cy="3311852"/>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hasCustomPrompt="1"/>
          </p:nvPr>
        </p:nvSpPr>
        <p:spPr>
          <a:xfrm>
            <a:off x="4629150" y="1389503"/>
            <a:ext cx="3886200" cy="3311852"/>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A4D72425-F1B9-41AA-985A-B2837891FE3F}" type="datetimeFigureOut">
              <a:rPr lang="zh-CN" altLang="en-US" smtClean="0"/>
              <a:t>2024/3/27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302C4B8-4FC5-47EB-A523-BDC16A64A682}"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7901"/>
            <a:ext cx="7886700" cy="1008901"/>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79552"/>
            <a:ext cx="3868340" cy="62708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hasCustomPrompt="1"/>
          </p:nvPr>
        </p:nvSpPr>
        <p:spPr>
          <a:xfrm>
            <a:off x="629842" y="1906640"/>
            <a:ext cx="3868340" cy="280438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79552"/>
            <a:ext cx="3887391" cy="62708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hasCustomPrompt="1"/>
          </p:nvPr>
        </p:nvSpPr>
        <p:spPr>
          <a:xfrm>
            <a:off x="4629150" y="1906640"/>
            <a:ext cx="3887391" cy="280438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A4D72425-F1B9-41AA-985A-B2837891FE3F}" type="datetimeFigureOut">
              <a:rPr lang="zh-CN" altLang="en-US" smtClean="0"/>
              <a:t>2024/3/27</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302C4B8-4FC5-47EB-A523-BDC16A64A682}"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A4D72425-F1B9-41AA-985A-B2837891FE3F}" type="datetimeFigureOut">
              <a:rPr lang="zh-CN" altLang="en-US" smtClean="0"/>
              <a:t>2024/3/27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302C4B8-4FC5-47EB-A523-BDC16A64A682}"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D72425-F1B9-41AA-985A-B2837891FE3F}" type="datetimeFigureOut">
              <a:rPr lang="zh-CN" altLang="en-US" smtClean="0"/>
              <a:t>2024/3/27</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302C4B8-4FC5-47EB-A523-BDC16A64A682}"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7980"/>
            <a:ext cx="2949178" cy="121793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51541"/>
            <a:ext cx="4629150" cy="370937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hasCustomPrompt="1"/>
          </p:nvPr>
        </p:nvSpPr>
        <p:spPr>
          <a:xfrm>
            <a:off x="629841" y="1565910"/>
            <a:ext cx="2949178" cy="2901042"/>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A4D72425-F1B9-41AA-985A-B2837891FE3F}" type="datetimeFigureOut">
              <a:rPr lang="zh-CN" altLang="en-US" smtClean="0"/>
              <a:t>2024/3/27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302C4B8-4FC5-47EB-A523-BDC16A64A682}"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7980"/>
            <a:ext cx="2949178" cy="121793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51541"/>
            <a:ext cx="4629150" cy="3709370"/>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65910"/>
            <a:ext cx="2949178" cy="2901042"/>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A4D72425-F1B9-41AA-985A-B2837891FE3F}" type="datetimeFigureOut">
              <a:rPr lang="zh-CN" altLang="en-US" smtClean="0"/>
              <a:t>2024/3/27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302C4B8-4FC5-47EB-A523-BDC16A64A682}"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7901"/>
            <a:ext cx="7886700" cy="1008901"/>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89503"/>
            <a:ext cx="7886700" cy="3311852"/>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837889"/>
            <a:ext cx="2057400" cy="277901"/>
          </a:xfrm>
          <a:prstGeom prst="rect">
            <a:avLst/>
          </a:prstGeom>
        </p:spPr>
        <p:txBody>
          <a:bodyPr vert="horz" lIns="91440" tIns="45720" rIns="91440" bIns="45720" rtlCol="0" anchor="ctr"/>
          <a:lstStyle>
            <a:lvl1pPr algn="l">
              <a:defRPr sz="900">
                <a:solidFill>
                  <a:schemeClr val="tx1">
                    <a:tint val="75000"/>
                  </a:schemeClr>
                </a:solidFill>
              </a:defRPr>
            </a:lvl1pPr>
          </a:lstStyle>
          <a:p>
            <a:fld id="{A4D72425-F1B9-41AA-985A-B2837891FE3F}" type="datetimeFigureOut">
              <a:rPr lang="zh-CN" altLang="en-US" smtClean="0"/>
              <a:t>2024/3/27</a:t>
            </a:fld>
            <a:endParaRPr lang="zh-CN" altLang="en-US"/>
          </a:p>
        </p:txBody>
      </p:sp>
      <p:sp>
        <p:nvSpPr>
          <p:cNvPr id="5" name="Footer Placeholder 4"/>
          <p:cNvSpPr>
            <a:spLocks noGrp="1"/>
          </p:cNvSpPr>
          <p:nvPr>
            <p:ph type="ftr" sz="quarter" idx="3"/>
          </p:nvPr>
        </p:nvSpPr>
        <p:spPr>
          <a:xfrm>
            <a:off x="3028950" y="4837889"/>
            <a:ext cx="3086100" cy="27790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837889"/>
            <a:ext cx="2057400" cy="277901"/>
          </a:xfrm>
          <a:prstGeom prst="rect">
            <a:avLst/>
          </a:prstGeom>
        </p:spPr>
        <p:txBody>
          <a:bodyPr vert="horz" lIns="91440" tIns="45720" rIns="91440" bIns="45720" rtlCol="0" anchor="ctr"/>
          <a:lstStyle>
            <a:lvl1pPr algn="r">
              <a:defRPr sz="900">
                <a:solidFill>
                  <a:schemeClr val="tx1">
                    <a:tint val="75000"/>
                  </a:schemeClr>
                </a:solidFill>
              </a:defRPr>
            </a:lvl1pPr>
          </a:lstStyle>
          <a:p>
            <a:fld id="{6302C4B8-4FC5-47EB-A523-BDC16A64A682}"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slideLayout" Target="../slideLayouts/slideLayout2.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image" Target="../media/image1.jpeg"/><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tags" Target="../tags/tag40.xml"/><Relationship Id="rId3" Type="http://schemas.openxmlformats.org/officeDocument/2006/relationships/tags" Target="../tags/tag35.xml"/><Relationship Id="rId7" Type="http://schemas.openxmlformats.org/officeDocument/2006/relationships/tags" Target="../tags/tag39.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tags" Target="../tags/tag38.xml"/><Relationship Id="rId5" Type="http://schemas.openxmlformats.org/officeDocument/2006/relationships/tags" Target="../tags/tag37.xml"/><Relationship Id="rId10" Type="http://schemas.openxmlformats.org/officeDocument/2006/relationships/notesSlide" Target="../notesSlides/notesSlide24.xml"/><Relationship Id="rId4" Type="http://schemas.openxmlformats.org/officeDocument/2006/relationships/tags" Target="../tags/tag36.xml"/><Relationship Id="rId9"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xml"/><Relationship Id="rId1" Type="http://schemas.openxmlformats.org/officeDocument/2006/relationships/tags" Target="../tags/tag14.xml"/><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tags" Target="../tags/tag23.xml"/><Relationship Id="rId13" Type="http://schemas.openxmlformats.org/officeDocument/2006/relationships/tags" Target="../tags/tag28.xml"/><Relationship Id="rId18" Type="http://schemas.openxmlformats.org/officeDocument/2006/relationships/slideLayout" Target="../slideLayouts/slideLayout2.xml"/><Relationship Id="rId3" Type="http://schemas.openxmlformats.org/officeDocument/2006/relationships/tags" Target="../tags/tag18.xml"/><Relationship Id="rId7" Type="http://schemas.openxmlformats.org/officeDocument/2006/relationships/tags" Target="../tags/tag22.xml"/><Relationship Id="rId12" Type="http://schemas.openxmlformats.org/officeDocument/2006/relationships/tags" Target="../tags/tag27.xml"/><Relationship Id="rId17" Type="http://schemas.openxmlformats.org/officeDocument/2006/relationships/tags" Target="../tags/tag32.xml"/><Relationship Id="rId2" Type="http://schemas.openxmlformats.org/officeDocument/2006/relationships/tags" Target="../tags/tag17.xml"/><Relationship Id="rId16" Type="http://schemas.openxmlformats.org/officeDocument/2006/relationships/tags" Target="../tags/tag31.xml"/><Relationship Id="rId20" Type="http://schemas.openxmlformats.org/officeDocument/2006/relationships/image" Target="../media/image9.png"/><Relationship Id="rId1" Type="http://schemas.openxmlformats.org/officeDocument/2006/relationships/tags" Target="../tags/tag16.xml"/><Relationship Id="rId6" Type="http://schemas.openxmlformats.org/officeDocument/2006/relationships/tags" Target="../tags/tag21.xml"/><Relationship Id="rId11" Type="http://schemas.openxmlformats.org/officeDocument/2006/relationships/tags" Target="../tags/tag26.xml"/><Relationship Id="rId5" Type="http://schemas.openxmlformats.org/officeDocument/2006/relationships/tags" Target="../tags/tag20.xml"/><Relationship Id="rId15" Type="http://schemas.openxmlformats.org/officeDocument/2006/relationships/tags" Target="../tags/tag30.xml"/><Relationship Id="rId10" Type="http://schemas.openxmlformats.org/officeDocument/2006/relationships/tags" Target="../tags/tag25.xml"/><Relationship Id="rId19" Type="http://schemas.openxmlformats.org/officeDocument/2006/relationships/notesSlide" Target="../notesSlides/notesSlide8.xml"/><Relationship Id="rId4" Type="http://schemas.openxmlformats.org/officeDocument/2006/relationships/tags" Target="../tags/tag19.xml"/><Relationship Id="rId9" Type="http://schemas.openxmlformats.org/officeDocument/2006/relationships/tags" Target="../tags/tag24.xml"/><Relationship Id="rId14" Type="http://schemas.openxmlformats.org/officeDocument/2006/relationships/tags" Target="../tags/tag29.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9144000" cy="5219700"/>
          </a:xfrm>
          <a:prstGeom prst="rect">
            <a:avLst/>
          </a:prstGeom>
        </p:spPr>
      </p:pic>
      <p:sp>
        <p:nvSpPr>
          <p:cNvPr id="8" name="矩形 7"/>
          <p:cNvSpPr/>
          <p:nvPr/>
        </p:nvSpPr>
        <p:spPr>
          <a:xfrm>
            <a:off x="0" y="0"/>
            <a:ext cx="9144000" cy="5219700"/>
          </a:xfrm>
          <a:prstGeom prst="rect">
            <a:avLst/>
          </a:prstGeom>
          <a:solidFill>
            <a:srgbClr val="0D0D0D">
              <a:alpha val="2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887095" y="1320165"/>
            <a:ext cx="7698740" cy="645160"/>
          </a:xfrm>
          <a:prstGeom prst="rect">
            <a:avLst/>
          </a:prstGeom>
          <a:noFill/>
        </p:spPr>
        <p:txBody>
          <a:bodyPr wrap="square" rtlCol="0">
            <a:spAutoFit/>
            <a:scene3d>
              <a:camera prst="orthographicFront"/>
              <a:lightRig rig="threePt" dir="t"/>
            </a:scene3d>
            <a:sp3d contourW="12700"/>
          </a:bodyPr>
          <a:lstStyle/>
          <a:p>
            <a:pPr algn="ctr" defTabSz="685800">
              <a:defRPr/>
            </a:pPr>
            <a:r>
              <a:rPr lang="zh-CN" altLang="en-US" dirty="0">
                <a:solidFill>
                  <a:schemeClr val="bg1"/>
                </a:solidFill>
                <a:latin typeface="微软雅黑" panose="020B0503020204020204" pitchFamily="34" charset="-122"/>
                <a:ea typeface="微软雅黑" panose="020B0503020204020204" pitchFamily="34" charset="-122"/>
                <a:cs typeface="经典综艺体简" panose="02010609000101010101" pitchFamily="49" charset="-122"/>
              </a:rPr>
              <a:t>Utilizing Machine Learning to Identify Fraudulent Activities through Analysis of Financial and</a:t>
            </a:r>
            <a:r>
              <a:rPr lang="en-US" altLang="zh-CN" dirty="0">
                <a:solidFill>
                  <a:schemeClr val="bg1"/>
                </a:solidFill>
                <a:latin typeface="微软雅黑" panose="020B0503020204020204" pitchFamily="34" charset="-122"/>
                <a:ea typeface="微软雅黑" panose="020B0503020204020204" pitchFamily="34" charset="-122"/>
                <a:cs typeface="经典综艺体简" panose="02010609000101010101" pitchFamily="49" charset="-122"/>
              </a:rPr>
              <a:t> </a:t>
            </a:r>
            <a:r>
              <a:rPr lang="zh-CN" altLang="en-US" dirty="0">
                <a:solidFill>
                  <a:schemeClr val="bg1"/>
                </a:solidFill>
                <a:latin typeface="微软雅黑" panose="020B0503020204020204" pitchFamily="34" charset="-122"/>
                <a:ea typeface="微软雅黑" panose="020B0503020204020204" pitchFamily="34" charset="-122"/>
                <a:cs typeface="经典综艺体简" panose="02010609000101010101" pitchFamily="49" charset="-122"/>
              </a:rPr>
              <a:t>Communication Data</a:t>
            </a:r>
          </a:p>
        </p:txBody>
      </p:sp>
      <p:sp>
        <p:nvSpPr>
          <p:cNvPr id="3" name="文本框 2"/>
          <p:cNvSpPr txBox="1"/>
          <p:nvPr/>
        </p:nvSpPr>
        <p:spPr>
          <a:xfrm>
            <a:off x="5980430" y="2106930"/>
            <a:ext cx="1862455" cy="542925"/>
          </a:xfrm>
          <a:prstGeom prst="rect">
            <a:avLst/>
          </a:prstGeom>
          <a:noFill/>
        </p:spPr>
        <p:txBody>
          <a:bodyPr wrap="square" rtlCol="0">
            <a:noAutofit/>
            <a:scene3d>
              <a:camera prst="orthographicFront"/>
              <a:lightRig rig="threePt" dir="t"/>
            </a:scene3d>
            <a:sp3d contourW="12700"/>
          </a:bodyPr>
          <a:lstStyle/>
          <a:p>
            <a:pPr algn="l" defTabSz="685800">
              <a:lnSpc>
                <a:spcPct val="120000"/>
              </a:lnSpc>
              <a:defRPr/>
            </a:pPr>
            <a:r>
              <a:rPr lang="en-US" altLang="zh-CN" sz="1050" dirty="0">
                <a:solidFill>
                  <a:schemeClr val="bg1"/>
                </a:solidFill>
                <a:latin typeface="Century Gothic" panose="020B0502020202020204" pitchFamily="34" charset="0"/>
                <a:ea typeface="微软雅黑" panose="020B0503020204020204" pitchFamily="34" charset="-122"/>
              </a:rPr>
              <a:t>Group 12</a:t>
            </a:r>
          </a:p>
          <a:p>
            <a:pPr algn="l" defTabSz="685800">
              <a:lnSpc>
                <a:spcPct val="120000"/>
              </a:lnSpc>
              <a:defRPr/>
            </a:pPr>
            <a:r>
              <a:rPr lang="en-US" altLang="zh-CN" sz="1050" dirty="0">
                <a:solidFill>
                  <a:schemeClr val="bg1"/>
                </a:solidFill>
                <a:latin typeface="Century Gothic" panose="020B0502020202020204" pitchFamily="34" charset="0"/>
                <a:ea typeface="微软雅黑" panose="020B0503020204020204" pitchFamily="34" charset="-122"/>
                <a:sym typeface="+mn-ea"/>
              </a:rPr>
              <a:t>Presenter: Lin Xiaojian</a:t>
            </a:r>
            <a:endParaRPr lang="en-US" altLang="zh-CN" sz="1050" dirty="0">
              <a:solidFill>
                <a:schemeClr val="bg1"/>
              </a:solidFill>
              <a:latin typeface="Century Gothic" panose="020B0502020202020204" pitchFamily="34" charset="0"/>
              <a:ea typeface="微软雅黑" panose="020B0503020204020204" pitchFamily="34" charset="-122"/>
            </a:endParaRPr>
          </a:p>
          <a:p>
            <a:pPr algn="l" defTabSz="685800">
              <a:lnSpc>
                <a:spcPct val="120000"/>
              </a:lnSpc>
              <a:defRPr/>
            </a:pPr>
            <a:endParaRPr lang="en-US" altLang="zh-CN" sz="1050" dirty="0">
              <a:solidFill>
                <a:schemeClr val="bg1"/>
              </a:solidFill>
              <a:latin typeface="Century Gothic" panose="020B0502020202020204" pitchFamily="34" charset="0"/>
              <a:ea typeface="微软雅黑" panose="020B0503020204020204" pitchFamily="34" charset="-122"/>
            </a:endParaRPr>
          </a:p>
        </p:txBody>
      </p:sp>
      <p:sp>
        <p:nvSpPr>
          <p:cNvPr id="10" name="文本框 9"/>
          <p:cNvSpPr txBox="1"/>
          <p:nvPr/>
        </p:nvSpPr>
        <p:spPr>
          <a:xfrm>
            <a:off x="6723380" y="3459480"/>
            <a:ext cx="1862455" cy="1455420"/>
          </a:xfrm>
          <a:prstGeom prst="rect">
            <a:avLst/>
          </a:prstGeom>
          <a:noFill/>
        </p:spPr>
        <p:txBody>
          <a:bodyPr wrap="square" rtlCol="0">
            <a:noAutofit/>
            <a:scene3d>
              <a:camera prst="orthographicFront"/>
              <a:lightRig rig="threePt" dir="t"/>
            </a:scene3d>
            <a:sp3d contourW="12700"/>
          </a:bodyPr>
          <a:lstStyle/>
          <a:p>
            <a:pPr algn="l" defTabSz="685800">
              <a:lnSpc>
                <a:spcPct val="120000"/>
              </a:lnSpc>
              <a:defRPr/>
            </a:pPr>
            <a:r>
              <a:rPr lang="en-US" altLang="zh-CN" sz="1050" dirty="0">
                <a:solidFill>
                  <a:schemeClr val="bg1"/>
                </a:solidFill>
                <a:latin typeface="Century Gothic" panose="020B0502020202020204" pitchFamily="34" charset="0"/>
                <a:ea typeface="微软雅黑" panose="020B0503020204020204" pitchFamily="34" charset="-122"/>
              </a:rPr>
              <a:t>Group Member</a:t>
            </a:r>
          </a:p>
          <a:p>
            <a:pPr algn="l" defTabSz="685800">
              <a:lnSpc>
                <a:spcPct val="120000"/>
              </a:lnSpc>
              <a:defRPr/>
            </a:pPr>
            <a:r>
              <a:rPr lang="en-US" altLang="zh-CN" sz="1050" dirty="0">
                <a:solidFill>
                  <a:schemeClr val="bg1"/>
                </a:solidFill>
                <a:latin typeface="Century Gothic" panose="020B0502020202020204" pitchFamily="34" charset="0"/>
                <a:ea typeface="微软雅黑" panose="020B0503020204020204" pitchFamily="34" charset="-122"/>
                <a:sym typeface="+mn-ea"/>
              </a:rPr>
              <a:t>Lin Xiaojian</a:t>
            </a:r>
            <a:r>
              <a:rPr lang="zh-CN" altLang="en-US" sz="1050" dirty="0">
                <a:solidFill>
                  <a:schemeClr val="bg1"/>
                </a:solidFill>
                <a:latin typeface="Century Gothic" panose="020B0502020202020204" pitchFamily="34" charset="0"/>
                <a:ea typeface="微软雅黑" panose="020B0503020204020204" pitchFamily="34" charset="-122"/>
                <a:sym typeface="+mn-ea"/>
              </a:rPr>
              <a:t>（</a:t>
            </a:r>
            <a:r>
              <a:rPr lang="en-US" altLang="zh-CN" sz="1050" dirty="0">
                <a:solidFill>
                  <a:schemeClr val="bg1"/>
                </a:solidFill>
                <a:latin typeface="Century Gothic" panose="020B0502020202020204" pitchFamily="34" charset="0"/>
                <a:ea typeface="微软雅黑" panose="020B0503020204020204" pitchFamily="34" charset="-122"/>
                <a:sym typeface="+mn-ea"/>
              </a:rPr>
              <a:t>Leader</a:t>
            </a:r>
            <a:r>
              <a:rPr lang="zh-CN" altLang="en-US" sz="1050" dirty="0">
                <a:solidFill>
                  <a:schemeClr val="bg1"/>
                </a:solidFill>
                <a:latin typeface="Century Gothic" panose="020B0502020202020204" pitchFamily="34" charset="0"/>
                <a:ea typeface="微软雅黑" panose="020B0503020204020204" pitchFamily="34" charset="-122"/>
                <a:sym typeface="+mn-ea"/>
              </a:rPr>
              <a:t>）</a:t>
            </a:r>
            <a:endParaRPr lang="en-US" altLang="zh-CN" sz="1050" dirty="0">
              <a:solidFill>
                <a:schemeClr val="bg1"/>
              </a:solidFill>
              <a:latin typeface="Century Gothic" panose="020B0502020202020204" pitchFamily="34" charset="0"/>
              <a:ea typeface="微软雅黑" panose="020B0503020204020204" pitchFamily="34" charset="-122"/>
              <a:sym typeface="+mn-ea"/>
            </a:endParaRPr>
          </a:p>
          <a:p>
            <a:pPr algn="l" defTabSz="685800">
              <a:lnSpc>
                <a:spcPct val="120000"/>
              </a:lnSpc>
              <a:defRPr/>
            </a:pPr>
            <a:r>
              <a:rPr lang="en-US" altLang="zh-CN" sz="1050" dirty="0">
                <a:solidFill>
                  <a:schemeClr val="bg1"/>
                </a:solidFill>
                <a:latin typeface="Century Gothic" panose="020B0502020202020204" pitchFamily="34" charset="0"/>
                <a:ea typeface="微软雅黑" panose="020B0503020204020204" pitchFamily="34" charset="-122"/>
                <a:sym typeface="+mn-lt"/>
              </a:rPr>
              <a:t>Li Zhaochen</a:t>
            </a:r>
          </a:p>
          <a:p>
            <a:pPr algn="l" defTabSz="685800">
              <a:lnSpc>
                <a:spcPct val="120000"/>
              </a:lnSpc>
              <a:defRPr/>
            </a:pPr>
            <a:r>
              <a:rPr lang="en-US" altLang="zh-CN" sz="1050" dirty="0">
                <a:solidFill>
                  <a:schemeClr val="bg1"/>
                </a:solidFill>
                <a:latin typeface="Century Gothic" panose="020B0502020202020204" pitchFamily="34" charset="0"/>
                <a:ea typeface="微软雅黑" panose="020B0503020204020204" pitchFamily="34" charset="-122"/>
                <a:sym typeface="+mn-lt"/>
              </a:rPr>
              <a:t>Liang Xinwen</a:t>
            </a:r>
          </a:p>
          <a:p>
            <a:pPr algn="l" defTabSz="685800">
              <a:lnSpc>
                <a:spcPct val="120000"/>
              </a:lnSpc>
              <a:defRPr/>
            </a:pPr>
            <a:r>
              <a:rPr lang="en-US" altLang="zh-CN" sz="1050" dirty="0">
                <a:solidFill>
                  <a:schemeClr val="bg1"/>
                </a:solidFill>
                <a:latin typeface="Century Gothic" panose="020B0502020202020204" pitchFamily="34" charset="0"/>
                <a:ea typeface="微软雅黑" panose="020B0503020204020204" pitchFamily="34" charset="-122"/>
                <a:sym typeface="+mn-lt"/>
              </a:rPr>
              <a:t>Liu Jialin</a:t>
            </a:r>
          </a:p>
          <a:p>
            <a:pPr algn="l" defTabSz="685800">
              <a:lnSpc>
                <a:spcPct val="120000"/>
              </a:lnSpc>
              <a:defRPr/>
            </a:pPr>
            <a:r>
              <a:rPr lang="en-US" altLang="zh-CN" sz="1050" dirty="0">
                <a:solidFill>
                  <a:schemeClr val="bg1"/>
                </a:solidFill>
                <a:latin typeface="Century Gothic" panose="020B0502020202020204" pitchFamily="34" charset="0"/>
                <a:ea typeface="微软雅黑" panose="020B0503020204020204" pitchFamily="34" charset="-122"/>
                <a:sym typeface="+mn-lt"/>
              </a:rPr>
              <a:t>Yan Shaochong</a:t>
            </a:r>
            <a:endParaRPr lang="en-US" altLang="zh-CN" sz="1050" dirty="0">
              <a:solidFill>
                <a:schemeClr val="bg1"/>
              </a:solidFill>
              <a:latin typeface="Century Gothic" panose="020B0502020202020204" pitchFamily="34" charset="0"/>
              <a:ea typeface="微软雅黑" panose="020B0503020204020204" pitchFamily="34" charset="-122"/>
            </a:endParaRPr>
          </a:p>
          <a:p>
            <a:pPr algn="l" defTabSz="685800">
              <a:lnSpc>
                <a:spcPct val="120000"/>
              </a:lnSpc>
              <a:defRPr/>
            </a:pPr>
            <a:endParaRPr lang="en-US" altLang="zh-CN" sz="1050" dirty="0">
              <a:solidFill>
                <a:schemeClr val="bg1"/>
              </a:solidFill>
              <a:latin typeface="Century Gothic" panose="020B0502020202020204" pitchFamily="34" charset="0"/>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par>
                          <p:cTn id="13" fill="hold">
                            <p:stCondLst>
                              <p:cond delay="1000"/>
                            </p:stCondLst>
                            <p:childTnLst>
                              <p:par>
                                <p:cTn id="14" presetID="14" presetClass="entr" presetSubtype="1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randombar(horizontal)">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4"/>
          <p:cNvSpPr>
            <a:spLocks noChangeArrowheads="1"/>
          </p:cNvSpPr>
          <p:nvPr/>
        </p:nvSpPr>
        <p:spPr bwMode="auto">
          <a:xfrm>
            <a:off x="3350895" y="232410"/>
            <a:ext cx="2252980" cy="33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b="1" dirty="0">
                <a:solidFill>
                  <a:schemeClr val="bg2">
                    <a:lumMod val="25000"/>
                  </a:schemeClr>
                </a:solidFill>
                <a:latin typeface="微软雅黑" panose="020B0503020204020204" pitchFamily="34" charset="-122"/>
                <a:ea typeface="微软雅黑" panose="020B0503020204020204" pitchFamily="34" charset="-122"/>
              </a:rPr>
              <a:t>Visualizing Data</a:t>
            </a:r>
          </a:p>
        </p:txBody>
      </p:sp>
      <p:sp>
        <p:nvSpPr>
          <p:cNvPr id="2" name="文本框 1"/>
          <p:cNvSpPr txBox="1"/>
          <p:nvPr/>
        </p:nvSpPr>
        <p:spPr>
          <a:xfrm>
            <a:off x="375285" y="693420"/>
            <a:ext cx="8466455" cy="521970"/>
          </a:xfrm>
          <a:prstGeom prst="rect">
            <a:avLst/>
          </a:prstGeom>
          <a:noFill/>
        </p:spPr>
        <p:txBody>
          <a:bodyPr wrap="square" rtlCol="0" anchor="t">
            <a:spAutoFit/>
          </a:bodyPr>
          <a:lstStyle/>
          <a:p>
            <a:pPr algn="just"/>
            <a:r>
              <a:rPr lang="zh-CN" altLang="en-US" sz="1400"/>
              <a:t>Simply create a graph of any two features and visualize them, looking for </a:t>
            </a:r>
            <a:r>
              <a:rPr lang="en-US" altLang="zh-CN" sz="1400"/>
              <a:t>distribution</a:t>
            </a:r>
            <a:r>
              <a:rPr lang="zh-CN" altLang="en-US" sz="1400"/>
              <a:t> and getting a general idea of how the data changes. This is a good way to show the relationship between variables.</a:t>
            </a:r>
          </a:p>
        </p:txBody>
      </p:sp>
      <p:pic>
        <p:nvPicPr>
          <p:cNvPr id="3" name="图片 2"/>
          <p:cNvPicPr>
            <a:picLocks noChangeAspect="1"/>
          </p:cNvPicPr>
          <p:nvPr/>
        </p:nvPicPr>
        <p:blipFill>
          <a:blip r:embed="rId3"/>
          <a:stretch>
            <a:fillRect/>
          </a:stretch>
        </p:blipFill>
        <p:spPr>
          <a:xfrm>
            <a:off x="279400" y="1743710"/>
            <a:ext cx="4146550" cy="3105150"/>
          </a:xfrm>
          <a:prstGeom prst="rect">
            <a:avLst/>
          </a:prstGeom>
        </p:spPr>
      </p:pic>
      <p:sp>
        <p:nvSpPr>
          <p:cNvPr id="4" name="文本框 3"/>
          <p:cNvSpPr txBox="1"/>
          <p:nvPr/>
        </p:nvSpPr>
        <p:spPr>
          <a:xfrm>
            <a:off x="727710" y="1468120"/>
            <a:ext cx="3472180" cy="275590"/>
          </a:xfrm>
          <a:prstGeom prst="rect">
            <a:avLst/>
          </a:prstGeom>
          <a:noFill/>
        </p:spPr>
        <p:txBody>
          <a:bodyPr wrap="square" rtlCol="0" anchor="t">
            <a:spAutoFit/>
          </a:bodyPr>
          <a:lstStyle/>
          <a:p>
            <a:r>
              <a:rPr lang="en-US" altLang="zh-CN" sz="1200"/>
              <a:t>e</a:t>
            </a:r>
            <a:r>
              <a:rPr lang="zh-CN" altLang="en-US" sz="1200"/>
              <a:t>xercised</a:t>
            </a:r>
            <a:r>
              <a:rPr lang="en-US" altLang="zh-CN" sz="1200"/>
              <a:t>_s</a:t>
            </a:r>
            <a:r>
              <a:rPr lang="zh-CN" altLang="en-US" sz="1200"/>
              <a:t>tock</a:t>
            </a:r>
            <a:r>
              <a:rPr lang="en-US" altLang="zh-CN" sz="1200"/>
              <a:t>_o</a:t>
            </a:r>
            <a:r>
              <a:rPr lang="zh-CN" altLang="en-US" sz="1200"/>
              <a:t>ptions vs </a:t>
            </a:r>
            <a:r>
              <a:rPr lang="en-US" altLang="zh-CN" sz="1200"/>
              <a:t>l</a:t>
            </a:r>
            <a:r>
              <a:rPr lang="zh-CN" altLang="en-US" sz="1200"/>
              <a:t>ong</a:t>
            </a:r>
            <a:r>
              <a:rPr lang="en-US" altLang="zh-CN" sz="1200"/>
              <a:t>_</a:t>
            </a:r>
            <a:r>
              <a:rPr lang="zh-CN" altLang="en-US" sz="1200"/>
              <a:t>term</a:t>
            </a:r>
            <a:r>
              <a:rPr lang="en-US" altLang="zh-CN" sz="1200"/>
              <a:t>_</a:t>
            </a:r>
            <a:r>
              <a:rPr lang="zh-CN" altLang="en-US" sz="1200"/>
              <a:t>Incentive</a:t>
            </a:r>
          </a:p>
        </p:txBody>
      </p:sp>
      <p:pic>
        <p:nvPicPr>
          <p:cNvPr id="12" name="图片 11"/>
          <p:cNvPicPr>
            <a:picLocks noChangeAspect="1"/>
          </p:cNvPicPr>
          <p:nvPr/>
        </p:nvPicPr>
        <p:blipFill>
          <a:blip r:embed="rId4"/>
          <a:stretch>
            <a:fillRect/>
          </a:stretch>
        </p:blipFill>
        <p:spPr>
          <a:xfrm>
            <a:off x="4792980" y="1999615"/>
            <a:ext cx="3848735" cy="2849245"/>
          </a:xfrm>
          <a:prstGeom prst="rect">
            <a:avLst/>
          </a:prstGeom>
        </p:spPr>
      </p:pic>
      <p:sp>
        <p:nvSpPr>
          <p:cNvPr id="13" name="文本框 12"/>
          <p:cNvSpPr txBox="1"/>
          <p:nvPr/>
        </p:nvSpPr>
        <p:spPr>
          <a:xfrm>
            <a:off x="5234305" y="1470025"/>
            <a:ext cx="3210560" cy="275590"/>
          </a:xfrm>
          <a:prstGeom prst="rect">
            <a:avLst/>
          </a:prstGeom>
          <a:noFill/>
        </p:spPr>
        <p:txBody>
          <a:bodyPr wrap="square" rtlCol="0" anchor="t">
            <a:spAutoFit/>
          </a:bodyPr>
          <a:lstStyle/>
          <a:p>
            <a:r>
              <a:rPr lang="en-US" altLang="zh-CN" sz="1200"/>
              <a:t>t</a:t>
            </a:r>
            <a:r>
              <a:rPr lang="zh-CN" altLang="en-US" sz="1200"/>
              <a:t>otal</a:t>
            </a:r>
            <a:r>
              <a:rPr lang="en-US" altLang="zh-CN" sz="1200"/>
              <a:t>_s</a:t>
            </a:r>
            <a:r>
              <a:rPr lang="zh-CN" altLang="en-US" sz="1200"/>
              <a:t>tock</a:t>
            </a:r>
            <a:r>
              <a:rPr lang="en-US" altLang="zh-CN" sz="1200"/>
              <a:t>_v</a:t>
            </a:r>
            <a:r>
              <a:rPr lang="zh-CN" altLang="en-US" sz="1200"/>
              <a:t>alue vs </a:t>
            </a:r>
            <a:r>
              <a:rPr lang="en-US" altLang="zh-CN" sz="1200"/>
              <a:t>e</a:t>
            </a:r>
            <a:r>
              <a:rPr lang="zh-CN" altLang="en-US" sz="1200"/>
              <a:t>xercised</a:t>
            </a:r>
            <a:r>
              <a:rPr lang="en-US" altLang="zh-CN" sz="1200"/>
              <a:t>_s</a:t>
            </a:r>
            <a:r>
              <a:rPr lang="zh-CN" altLang="en-US" sz="1200"/>
              <a:t>tock</a:t>
            </a:r>
            <a:r>
              <a:rPr lang="en-US" altLang="zh-CN" sz="1200"/>
              <a:t>_o</a:t>
            </a:r>
            <a:r>
              <a:rPr lang="zh-CN" altLang="en-US" sz="1200"/>
              <a:t>ptions</a:t>
            </a:r>
          </a:p>
        </p:txBody>
      </p:sp>
      <p:sp>
        <p:nvSpPr>
          <p:cNvPr id="14" name="文本框 13"/>
          <p:cNvSpPr txBox="1"/>
          <p:nvPr/>
        </p:nvSpPr>
        <p:spPr>
          <a:xfrm>
            <a:off x="6349365" y="2421255"/>
            <a:ext cx="1433830" cy="229870"/>
          </a:xfrm>
          <a:prstGeom prst="rect">
            <a:avLst/>
          </a:prstGeom>
          <a:noFill/>
          <a:ln w="28575" cmpd="thickThin">
            <a:solidFill>
              <a:schemeClr val="accent1">
                <a:shade val="50000"/>
              </a:schemeClr>
            </a:solidFill>
            <a:prstDash val="solid"/>
          </a:ln>
        </p:spPr>
        <p:txBody>
          <a:bodyPr wrap="square" rtlCol="0" anchor="t">
            <a:spAutoFit/>
          </a:bodyPr>
          <a:lstStyle/>
          <a:p>
            <a:r>
              <a:rPr lang="zh-CN" altLang="en-US" sz="900"/>
              <a:t>Basically linear correlation</a:t>
            </a:r>
          </a:p>
        </p:txBody>
      </p:sp>
      <p:cxnSp>
        <p:nvCxnSpPr>
          <p:cNvPr id="15" name="直接箭头连接符 14"/>
          <p:cNvCxnSpPr>
            <a:stCxn id="14" idx="2"/>
          </p:cNvCxnSpPr>
          <p:nvPr/>
        </p:nvCxnSpPr>
        <p:spPr>
          <a:xfrm flipH="1">
            <a:off x="6349365" y="2651125"/>
            <a:ext cx="716915" cy="71628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4"/>
          <p:cNvSpPr>
            <a:spLocks noChangeArrowheads="1"/>
          </p:cNvSpPr>
          <p:nvPr/>
        </p:nvSpPr>
        <p:spPr bwMode="auto">
          <a:xfrm>
            <a:off x="3350895" y="232410"/>
            <a:ext cx="2252980" cy="33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b="1" dirty="0">
                <a:solidFill>
                  <a:schemeClr val="bg2">
                    <a:lumMod val="25000"/>
                  </a:schemeClr>
                </a:solidFill>
                <a:latin typeface="微软雅黑" panose="020B0503020204020204" pitchFamily="34" charset="-122"/>
                <a:ea typeface="微软雅黑" panose="020B0503020204020204" pitchFamily="34" charset="-122"/>
              </a:rPr>
              <a:t>Visualizing Data</a:t>
            </a:r>
          </a:p>
        </p:txBody>
      </p:sp>
      <p:sp>
        <p:nvSpPr>
          <p:cNvPr id="4" name="文本框 3"/>
          <p:cNvSpPr txBox="1"/>
          <p:nvPr/>
        </p:nvSpPr>
        <p:spPr>
          <a:xfrm>
            <a:off x="772160" y="1192530"/>
            <a:ext cx="3083560" cy="275590"/>
          </a:xfrm>
          <a:prstGeom prst="rect">
            <a:avLst/>
          </a:prstGeom>
          <a:noFill/>
        </p:spPr>
        <p:txBody>
          <a:bodyPr wrap="square" rtlCol="0" anchor="t">
            <a:spAutoFit/>
          </a:bodyPr>
          <a:lstStyle/>
          <a:p>
            <a:pPr algn="ctr"/>
            <a:r>
              <a:rPr lang="en-US" altLang="zh-CN" sz="1200"/>
              <a:t>s</a:t>
            </a:r>
            <a:r>
              <a:rPr lang="zh-CN" altLang="en-US" sz="1200"/>
              <a:t>alary vs </a:t>
            </a:r>
            <a:r>
              <a:rPr lang="en-US" altLang="zh-CN" sz="1200"/>
              <a:t>b</a:t>
            </a:r>
            <a:r>
              <a:rPr lang="zh-CN" altLang="en-US" sz="1200"/>
              <a:t>onus</a:t>
            </a:r>
          </a:p>
        </p:txBody>
      </p:sp>
      <p:sp>
        <p:nvSpPr>
          <p:cNvPr id="13" name="文本框 12"/>
          <p:cNvSpPr txBox="1"/>
          <p:nvPr/>
        </p:nvSpPr>
        <p:spPr>
          <a:xfrm>
            <a:off x="5234305" y="1194435"/>
            <a:ext cx="2966720" cy="275590"/>
          </a:xfrm>
          <a:prstGeom prst="rect">
            <a:avLst/>
          </a:prstGeom>
          <a:noFill/>
        </p:spPr>
        <p:txBody>
          <a:bodyPr wrap="square" rtlCol="0" anchor="t">
            <a:spAutoFit/>
          </a:bodyPr>
          <a:lstStyle/>
          <a:p>
            <a:r>
              <a:rPr lang="en-US" altLang="zh-CN" sz="1200"/>
              <a:t>e</a:t>
            </a:r>
            <a:r>
              <a:rPr lang="zh-CN" altLang="en-US" sz="1200"/>
              <a:t>xercised</a:t>
            </a:r>
            <a:r>
              <a:rPr lang="en-US" altLang="zh-CN" sz="1200"/>
              <a:t>_s</a:t>
            </a:r>
            <a:r>
              <a:rPr lang="zh-CN" altLang="en-US" sz="1200"/>
              <a:t>tock</a:t>
            </a:r>
            <a:r>
              <a:rPr lang="en-US" altLang="zh-CN" sz="1200"/>
              <a:t>_o</a:t>
            </a:r>
            <a:r>
              <a:rPr lang="zh-CN" altLang="en-US" sz="1200"/>
              <a:t>ptions </a:t>
            </a:r>
            <a:r>
              <a:rPr lang="en-US" altLang="zh-CN" sz="1200"/>
              <a:t>vs</a:t>
            </a:r>
            <a:r>
              <a:rPr lang="zh-CN" altLang="en-US" sz="1200"/>
              <a:t> poi_email_ratio</a:t>
            </a:r>
          </a:p>
        </p:txBody>
      </p:sp>
      <p:pic>
        <p:nvPicPr>
          <p:cNvPr id="5" name="图片 4"/>
          <p:cNvPicPr>
            <a:picLocks noChangeAspect="1"/>
          </p:cNvPicPr>
          <p:nvPr/>
        </p:nvPicPr>
        <p:blipFill>
          <a:blip r:embed="rId3"/>
          <a:stretch>
            <a:fillRect/>
          </a:stretch>
        </p:blipFill>
        <p:spPr>
          <a:xfrm>
            <a:off x="435610" y="1689100"/>
            <a:ext cx="3898900" cy="3199130"/>
          </a:xfrm>
          <a:prstGeom prst="rect">
            <a:avLst/>
          </a:prstGeom>
        </p:spPr>
      </p:pic>
      <p:pic>
        <p:nvPicPr>
          <p:cNvPr id="6" name="图片 5"/>
          <p:cNvPicPr>
            <a:picLocks noChangeAspect="1"/>
          </p:cNvPicPr>
          <p:nvPr/>
        </p:nvPicPr>
        <p:blipFill>
          <a:blip r:embed="rId4"/>
          <a:stretch>
            <a:fillRect/>
          </a:stretch>
        </p:blipFill>
        <p:spPr>
          <a:xfrm>
            <a:off x="4766945" y="1689100"/>
            <a:ext cx="4128770" cy="319849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4"/>
          <p:cNvSpPr>
            <a:spLocks noChangeArrowheads="1"/>
          </p:cNvSpPr>
          <p:nvPr/>
        </p:nvSpPr>
        <p:spPr bwMode="auto">
          <a:xfrm>
            <a:off x="3350895" y="232410"/>
            <a:ext cx="2252980" cy="33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b="1" dirty="0">
                <a:solidFill>
                  <a:schemeClr val="bg2">
                    <a:lumMod val="25000"/>
                  </a:schemeClr>
                </a:solidFill>
                <a:latin typeface="微软雅黑" panose="020B0503020204020204" pitchFamily="34" charset="-122"/>
                <a:ea typeface="微软雅黑" panose="020B0503020204020204" pitchFamily="34" charset="-122"/>
              </a:rPr>
              <a:t>Visualizing Data</a:t>
            </a:r>
          </a:p>
        </p:txBody>
      </p:sp>
      <p:sp>
        <p:nvSpPr>
          <p:cNvPr id="13" name="文本框 12"/>
          <p:cNvSpPr txBox="1"/>
          <p:nvPr/>
        </p:nvSpPr>
        <p:spPr>
          <a:xfrm>
            <a:off x="2445385" y="751840"/>
            <a:ext cx="4288155" cy="275590"/>
          </a:xfrm>
          <a:prstGeom prst="rect">
            <a:avLst/>
          </a:prstGeom>
          <a:noFill/>
        </p:spPr>
        <p:txBody>
          <a:bodyPr wrap="square" rtlCol="0" anchor="t">
            <a:spAutoFit/>
          </a:bodyPr>
          <a:lstStyle/>
          <a:p>
            <a:pPr lvl="1"/>
            <a:r>
              <a:rPr lang="en-US" sz="1200"/>
              <a:t>Heatmap</a:t>
            </a:r>
            <a:r>
              <a:rPr sz="1200"/>
              <a:t> of </a:t>
            </a:r>
            <a:r>
              <a:rPr lang="en-US" sz="1200"/>
              <a:t>C</a:t>
            </a:r>
            <a:r>
              <a:rPr sz="1200"/>
              <a:t>orrelation </a:t>
            </a:r>
            <a:r>
              <a:rPr lang="en-US" sz="1200"/>
              <a:t>C</a:t>
            </a:r>
            <a:r>
              <a:rPr sz="1200"/>
              <a:t>oefficients of all </a:t>
            </a:r>
            <a:r>
              <a:rPr lang="en-US" sz="1200"/>
              <a:t>F</a:t>
            </a:r>
            <a:r>
              <a:rPr sz="1200"/>
              <a:t>eature </a:t>
            </a:r>
            <a:r>
              <a:rPr lang="en-US" sz="1200"/>
              <a:t>T</a:t>
            </a:r>
            <a:r>
              <a:rPr sz="1200"/>
              <a:t>erms</a:t>
            </a:r>
          </a:p>
        </p:txBody>
      </p:sp>
      <p:pic>
        <p:nvPicPr>
          <p:cNvPr id="7" name="图片 7"/>
          <p:cNvPicPr>
            <a:picLocks noChangeAspect="1"/>
          </p:cNvPicPr>
          <p:nvPr/>
        </p:nvPicPr>
        <p:blipFill>
          <a:blip r:embed="rId3"/>
          <a:stretch>
            <a:fillRect/>
          </a:stretch>
        </p:blipFill>
        <p:spPr>
          <a:xfrm>
            <a:off x="2351405" y="1132840"/>
            <a:ext cx="4252595" cy="39693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4"/>
          <p:cNvSpPr>
            <a:spLocks noChangeArrowheads="1"/>
          </p:cNvSpPr>
          <p:nvPr/>
        </p:nvSpPr>
        <p:spPr bwMode="auto">
          <a:xfrm>
            <a:off x="2134235" y="232410"/>
            <a:ext cx="4880610" cy="33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b="1" dirty="0">
                <a:solidFill>
                  <a:schemeClr val="bg2">
                    <a:lumMod val="25000"/>
                  </a:schemeClr>
                </a:solidFill>
                <a:latin typeface="微软雅黑" panose="020B0503020204020204" pitchFamily="34" charset="-122"/>
                <a:ea typeface="微软雅黑" panose="020B0503020204020204" pitchFamily="34" charset="-122"/>
              </a:rPr>
              <a:t>Select K Best and Feature Creation</a:t>
            </a:r>
          </a:p>
        </p:txBody>
      </p:sp>
      <p:pic>
        <p:nvPicPr>
          <p:cNvPr id="2" name="图片 1"/>
          <p:cNvPicPr>
            <a:picLocks noChangeAspect="1"/>
          </p:cNvPicPr>
          <p:nvPr/>
        </p:nvPicPr>
        <p:blipFill>
          <a:blip r:embed="rId3"/>
          <a:stretch>
            <a:fillRect/>
          </a:stretch>
        </p:blipFill>
        <p:spPr>
          <a:xfrm>
            <a:off x="4578350" y="808355"/>
            <a:ext cx="4052570" cy="4089400"/>
          </a:xfrm>
          <a:prstGeom prst="rect">
            <a:avLst/>
          </a:prstGeom>
        </p:spPr>
      </p:pic>
      <p:sp>
        <p:nvSpPr>
          <p:cNvPr id="4" name="文本框 3"/>
          <p:cNvSpPr txBox="1"/>
          <p:nvPr/>
        </p:nvSpPr>
        <p:spPr>
          <a:xfrm>
            <a:off x="641985" y="1339215"/>
            <a:ext cx="3181985" cy="2815590"/>
          </a:xfrm>
          <a:prstGeom prst="rect">
            <a:avLst/>
          </a:prstGeom>
          <a:noFill/>
        </p:spPr>
        <p:txBody>
          <a:bodyPr wrap="square" rtlCol="0" anchor="t">
            <a:noAutofit/>
          </a:bodyPr>
          <a:lstStyle/>
          <a:p>
            <a:r>
              <a:rPr lang="en-US" altLang="zh-CN" sz="1200" dirty="0"/>
              <a:t>Our</a:t>
            </a:r>
            <a:r>
              <a:rPr lang="zh-CN" altLang="en-US" sz="1200" dirty="0"/>
              <a:t> first step is to check the ability of each feature in clearly differentiating between POI and non-POI. To do this, </a:t>
            </a:r>
            <a:r>
              <a:rPr lang="en-US" altLang="zh-CN" sz="1200" dirty="0"/>
              <a:t>we</a:t>
            </a:r>
            <a:r>
              <a:rPr lang="zh-CN" altLang="en-US" sz="1200" dirty="0"/>
              <a:t> </a:t>
            </a:r>
            <a:r>
              <a:rPr lang="en-US" altLang="zh-CN" sz="1200" dirty="0"/>
              <a:t>are</a:t>
            </a:r>
            <a:r>
              <a:rPr lang="zh-CN" altLang="en-US" sz="1200" dirty="0"/>
              <a:t> going to use Scikit-Learn's SelectKBest algorithm, which will give me a score for each feature in it's ability to identify the target variable.</a:t>
            </a:r>
          </a:p>
          <a:p>
            <a:endParaRPr lang="zh-CN" altLang="en-US" sz="1200" dirty="0"/>
          </a:p>
          <a:p>
            <a:r>
              <a:rPr lang="zh-CN" altLang="en-US" sz="1200" dirty="0"/>
              <a:t>In select_k_best.py, the Select_K_Best function returns an array of k tuples in descending order of its score. Running this will show the most useful features and the not-so-useful ones. Running them over all features gives:</a:t>
            </a:r>
          </a:p>
          <a:p>
            <a:endParaRPr lang="zh-CN" altLang="en-US" sz="1200" dirty="0"/>
          </a:p>
          <a:p>
            <a:r>
              <a:rPr lang="zh-CN" altLang="en-US" sz="1200" dirty="0"/>
              <a:t>The first thing </a:t>
            </a:r>
            <a:r>
              <a:rPr lang="en-US" altLang="zh-CN" sz="1200" dirty="0"/>
              <a:t>we</a:t>
            </a:r>
            <a:r>
              <a:rPr lang="zh-CN" altLang="en-US" sz="1200" dirty="0"/>
              <a:t> notice is that ‘other’ is not very useful and also ambiguous, so it‘s not a feature </a:t>
            </a:r>
            <a:r>
              <a:rPr lang="en-US" altLang="zh-CN" sz="1200" dirty="0"/>
              <a:t>we</a:t>
            </a:r>
            <a:r>
              <a:rPr lang="zh-CN" altLang="en-US" sz="1200" dirty="0"/>
              <a:t> </a:t>
            </a:r>
            <a:r>
              <a:rPr lang="en-US" altLang="zh-CN" sz="1200"/>
              <a:t>are</a:t>
            </a:r>
            <a:r>
              <a:rPr lang="zh-CN" altLang="en-US" sz="1200"/>
              <a:t> </a:t>
            </a:r>
            <a:r>
              <a:rPr lang="zh-CN" altLang="en-US" sz="1200" dirty="0"/>
              <a:t>going to add to the list.</a:t>
            </a: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4"/>
          <p:cNvSpPr>
            <a:spLocks noChangeArrowheads="1"/>
          </p:cNvSpPr>
          <p:nvPr/>
        </p:nvSpPr>
        <p:spPr bwMode="auto">
          <a:xfrm>
            <a:off x="2134235" y="232410"/>
            <a:ext cx="4880610" cy="33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b="1" dirty="0">
                <a:solidFill>
                  <a:schemeClr val="bg2">
                    <a:lumMod val="25000"/>
                  </a:schemeClr>
                </a:solidFill>
                <a:latin typeface="微软雅黑" panose="020B0503020204020204" pitchFamily="34" charset="-122"/>
                <a:ea typeface="微软雅黑" panose="020B0503020204020204" pitchFamily="34" charset="-122"/>
              </a:rPr>
              <a:t>Select K Best and Feature Creation</a:t>
            </a:r>
          </a:p>
        </p:txBody>
      </p:sp>
      <p:pic>
        <p:nvPicPr>
          <p:cNvPr id="3" name="图片 2"/>
          <p:cNvPicPr>
            <a:picLocks noChangeAspect="1"/>
          </p:cNvPicPr>
          <p:nvPr/>
        </p:nvPicPr>
        <p:blipFill>
          <a:blip r:embed="rId3"/>
          <a:stretch>
            <a:fillRect/>
          </a:stretch>
        </p:blipFill>
        <p:spPr>
          <a:xfrm>
            <a:off x="5968365" y="693420"/>
            <a:ext cx="2257425" cy="4487545"/>
          </a:xfrm>
          <a:prstGeom prst="rect">
            <a:avLst/>
          </a:prstGeom>
        </p:spPr>
      </p:pic>
      <p:sp>
        <p:nvSpPr>
          <p:cNvPr id="5" name="文本框 4"/>
          <p:cNvSpPr txBox="1"/>
          <p:nvPr/>
        </p:nvSpPr>
        <p:spPr>
          <a:xfrm>
            <a:off x="369570" y="2609850"/>
            <a:ext cx="5271135" cy="275590"/>
          </a:xfrm>
          <a:prstGeom prst="rect">
            <a:avLst/>
          </a:prstGeom>
          <a:noFill/>
        </p:spPr>
        <p:txBody>
          <a:bodyPr wrap="square" rtlCol="0" anchor="t">
            <a:spAutoFit/>
          </a:bodyPr>
          <a:lstStyle/>
          <a:p>
            <a:r>
              <a:rPr lang="zh-CN" altLang="en-US" sz="1200"/>
              <a:t>The final 14 features to be used for the machine learning process are:</a:t>
            </a: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597306"/>
            <a:ext cx="3067291" cy="2210765"/>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rotWithShape="1">
          <a:blip r:embed="rId3" cstate="print">
            <a:extLst>
              <a:ext uri="{28A0092B-C50C-407E-A947-70E740481C1C}">
                <a14:useLocalDpi xmlns:a14="http://schemas.microsoft.com/office/drawing/2010/main" val="0"/>
              </a:ext>
            </a:extLst>
          </a:blip>
          <a:srcRect l="12784" t="19736" b="44352"/>
          <a:stretch>
            <a:fillRect/>
          </a:stretch>
        </p:blipFill>
        <p:spPr>
          <a:xfrm>
            <a:off x="0" y="1747594"/>
            <a:ext cx="9143999" cy="1874496"/>
          </a:xfrm>
          <a:prstGeom prst="rect">
            <a:avLst/>
          </a:prstGeom>
        </p:spPr>
      </p:pic>
      <p:grpSp>
        <p:nvGrpSpPr>
          <p:cNvPr id="4" name="组合 3"/>
          <p:cNvGrpSpPr/>
          <p:nvPr/>
        </p:nvGrpSpPr>
        <p:grpSpPr>
          <a:xfrm>
            <a:off x="3067291" y="1853000"/>
            <a:ext cx="5960959" cy="1602539"/>
            <a:chOff x="8440344" y="2087880"/>
            <a:chExt cx="2120976" cy="548640"/>
          </a:xfrm>
        </p:grpSpPr>
        <p:sp>
          <p:nvSpPr>
            <p:cNvPr id="5" name="矩形 4"/>
            <p:cNvSpPr/>
            <p:nvPr/>
          </p:nvSpPr>
          <p:spPr>
            <a:xfrm>
              <a:off x="8440344" y="2087880"/>
              <a:ext cx="2120976" cy="548640"/>
            </a:xfrm>
            <a:prstGeom prst="rect">
              <a:avLst/>
            </a:prstGeom>
            <a:solidFill>
              <a:srgbClr val="0D0D0D">
                <a:alpha val="93000"/>
              </a:srgbClr>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526758" y="2286000"/>
              <a:ext cx="34562" cy="175845"/>
            </a:xfrm>
            <a:prstGeom prst="rect">
              <a:avLst/>
            </a:prstGeom>
            <a:solidFill>
              <a:srgbClr val="E3B37E"/>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6"/>
          <p:cNvSpPr txBox="1"/>
          <p:nvPr/>
        </p:nvSpPr>
        <p:spPr>
          <a:xfrm>
            <a:off x="3671888" y="2360551"/>
            <a:ext cx="4543425" cy="1568450"/>
          </a:xfrm>
          <a:prstGeom prst="rect">
            <a:avLst/>
          </a:prstGeom>
          <a:noFill/>
        </p:spPr>
        <p:txBody>
          <a:bodyPr wrap="none" rtlCol="0">
            <a:spAutoFit/>
          </a:bodyPr>
          <a:lstStyle/>
          <a:p>
            <a:pPr algn="l"/>
            <a:r>
              <a:rPr lang="zh-CN" altLang="en-US" sz="3200" b="1" dirty="0">
                <a:solidFill>
                  <a:schemeClr val="bg1"/>
                </a:solidFill>
                <a:latin typeface="微软雅黑" panose="020B0503020204020204" pitchFamily="34" charset="-122"/>
                <a:ea typeface="微软雅黑" panose="020B0503020204020204" pitchFamily="34" charset="-122"/>
                <a:sym typeface="+mn-ea"/>
              </a:rPr>
              <a:t>Determine Algorithm</a:t>
            </a:r>
          </a:p>
          <a:p>
            <a:pPr algn="l"/>
            <a:endParaRPr lang="zh-CN" altLang="en-US" sz="3200" b="1" dirty="0">
              <a:solidFill>
                <a:schemeClr val="bg1"/>
              </a:solidFill>
              <a:latin typeface="微软雅黑" panose="020B0503020204020204" pitchFamily="34" charset="-122"/>
              <a:ea typeface="微软雅黑" panose="020B0503020204020204" pitchFamily="34" charset="-122"/>
            </a:endParaRPr>
          </a:p>
          <a:p>
            <a:pPr algn="l"/>
            <a:endParaRPr lang="zh-CN" altLang="en-US" sz="3200" b="1"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2279825" y="2281461"/>
            <a:ext cx="709295" cy="706755"/>
          </a:xfrm>
          <a:prstGeom prst="rect">
            <a:avLst/>
          </a:prstGeom>
        </p:spPr>
        <p:txBody>
          <a:bodyPr wrap="none">
            <a:spAutoFit/>
          </a:bodyPr>
          <a:lstStyle/>
          <a:p>
            <a:r>
              <a:rPr lang="en-US" altLang="zh-CN" sz="4000" dirty="0">
                <a:solidFill>
                  <a:schemeClr val="bg1"/>
                </a:solidFill>
                <a:latin typeface="Impact" panose="020B0806030902050204" pitchFamily="34" charset="0"/>
              </a:rPr>
              <a:t>04</a:t>
            </a:r>
            <a:endParaRPr lang="zh-CN" altLang="en-US" sz="4000" dirty="0">
              <a:solidFill>
                <a:schemeClr val="bg1"/>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80">
                                          <p:stCondLst>
                                            <p:cond delay="0"/>
                                          </p:stCondLst>
                                        </p:cTn>
                                        <p:tgtEl>
                                          <p:spTgt spid="9"/>
                                        </p:tgtEl>
                                      </p:cBhvr>
                                    </p:animEffect>
                                    <p:anim calcmode="lin" valueType="num">
                                      <p:cBhvr>
                                        <p:cTn id="13"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8" dur="26">
                                          <p:stCondLst>
                                            <p:cond delay="650"/>
                                          </p:stCondLst>
                                        </p:cTn>
                                        <p:tgtEl>
                                          <p:spTgt spid="9"/>
                                        </p:tgtEl>
                                      </p:cBhvr>
                                      <p:to x="100000" y="60000"/>
                                    </p:animScale>
                                    <p:animScale>
                                      <p:cBhvr>
                                        <p:cTn id="19" dur="166" decel="50000">
                                          <p:stCondLst>
                                            <p:cond delay="676"/>
                                          </p:stCondLst>
                                        </p:cTn>
                                        <p:tgtEl>
                                          <p:spTgt spid="9"/>
                                        </p:tgtEl>
                                      </p:cBhvr>
                                      <p:to x="100000" y="100000"/>
                                    </p:animScale>
                                    <p:animScale>
                                      <p:cBhvr>
                                        <p:cTn id="20" dur="26">
                                          <p:stCondLst>
                                            <p:cond delay="1312"/>
                                          </p:stCondLst>
                                        </p:cTn>
                                        <p:tgtEl>
                                          <p:spTgt spid="9"/>
                                        </p:tgtEl>
                                      </p:cBhvr>
                                      <p:to x="100000" y="80000"/>
                                    </p:animScale>
                                    <p:animScale>
                                      <p:cBhvr>
                                        <p:cTn id="21" dur="166" decel="50000">
                                          <p:stCondLst>
                                            <p:cond delay="1338"/>
                                          </p:stCondLst>
                                        </p:cTn>
                                        <p:tgtEl>
                                          <p:spTgt spid="9"/>
                                        </p:tgtEl>
                                      </p:cBhvr>
                                      <p:to x="100000" y="100000"/>
                                    </p:animScale>
                                    <p:animScale>
                                      <p:cBhvr>
                                        <p:cTn id="22" dur="26">
                                          <p:stCondLst>
                                            <p:cond delay="1642"/>
                                          </p:stCondLst>
                                        </p:cTn>
                                        <p:tgtEl>
                                          <p:spTgt spid="9"/>
                                        </p:tgtEl>
                                      </p:cBhvr>
                                      <p:to x="100000" y="90000"/>
                                    </p:animScale>
                                    <p:animScale>
                                      <p:cBhvr>
                                        <p:cTn id="23" dur="166" decel="50000">
                                          <p:stCondLst>
                                            <p:cond delay="1668"/>
                                          </p:stCondLst>
                                        </p:cTn>
                                        <p:tgtEl>
                                          <p:spTgt spid="9"/>
                                        </p:tgtEl>
                                      </p:cBhvr>
                                      <p:to x="100000" y="100000"/>
                                    </p:animScale>
                                    <p:animScale>
                                      <p:cBhvr>
                                        <p:cTn id="24" dur="26">
                                          <p:stCondLst>
                                            <p:cond delay="1808"/>
                                          </p:stCondLst>
                                        </p:cTn>
                                        <p:tgtEl>
                                          <p:spTgt spid="9"/>
                                        </p:tgtEl>
                                      </p:cBhvr>
                                      <p:to x="100000" y="95000"/>
                                    </p:animScale>
                                    <p:animScale>
                                      <p:cBhvr>
                                        <p:cTn id="25" dur="166" decel="50000">
                                          <p:stCondLst>
                                            <p:cond delay="1834"/>
                                          </p:stCondLst>
                                        </p:cTn>
                                        <p:tgtEl>
                                          <p:spTgt spid="9"/>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down)">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2664644" y="1454021"/>
            <a:ext cx="3814712" cy="2860697"/>
            <a:chOff x="3840163" y="1970088"/>
            <a:chExt cx="4487862" cy="3365500"/>
          </a:xfrm>
          <a:solidFill>
            <a:srgbClr val="C9A562"/>
          </a:solidFill>
        </p:grpSpPr>
        <p:sp>
          <p:nvSpPr>
            <p:cNvPr id="6" name="Freeform 64"/>
            <p:cNvSpPr/>
            <p:nvPr/>
          </p:nvSpPr>
          <p:spPr bwMode="auto">
            <a:xfrm>
              <a:off x="4665663" y="1970088"/>
              <a:ext cx="1379537" cy="1235075"/>
            </a:xfrm>
            <a:custGeom>
              <a:avLst/>
              <a:gdLst>
                <a:gd name="T0" fmla="*/ 2147483647 w 335"/>
                <a:gd name="T1" fmla="*/ 2147483647 h 299"/>
                <a:gd name="T2" fmla="*/ 2147483647 w 335"/>
                <a:gd name="T3" fmla="*/ 2147483647 h 299"/>
                <a:gd name="T4" fmla="*/ 2147483647 w 335"/>
                <a:gd name="T5" fmla="*/ 2147483647 h 299"/>
                <a:gd name="T6" fmla="*/ 2147483647 w 335"/>
                <a:gd name="T7" fmla="*/ 2147483647 h 299"/>
                <a:gd name="T8" fmla="*/ 2147483647 w 335"/>
                <a:gd name="T9" fmla="*/ 2147483647 h 299"/>
                <a:gd name="T10" fmla="*/ 2147483647 w 335"/>
                <a:gd name="T11" fmla="*/ 2147483647 h 299"/>
                <a:gd name="T12" fmla="*/ 2147483647 w 335"/>
                <a:gd name="T13" fmla="*/ 2147483647 h 299"/>
                <a:gd name="T14" fmla="*/ 2147483647 w 335"/>
                <a:gd name="T15" fmla="*/ 2147483647 h 299"/>
                <a:gd name="T16" fmla="*/ 2147483647 w 335"/>
                <a:gd name="T17" fmla="*/ 2147483647 h 29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35"/>
                <a:gd name="T28" fmla="*/ 0 h 299"/>
                <a:gd name="T29" fmla="*/ 335 w 335"/>
                <a:gd name="T30" fmla="*/ 299 h 29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35" h="299">
                  <a:moveTo>
                    <a:pt x="330" y="184"/>
                  </a:moveTo>
                  <a:cubicBezTo>
                    <a:pt x="330" y="159"/>
                    <a:pt x="330" y="32"/>
                    <a:pt x="330" y="32"/>
                  </a:cubicBezTo>
                  <a:cubicBezTo>
                    <a:pt x="330" y="32"/>
                    <a:pt x="335" y="0"/>
                    <a:pt x="257" y="18"/>
                  </a:cubicBezTo>
                  <a:cubicBezTo>
                    <a:pt x="180" y="35"/>
                    <a:pt x="96" y="74"/>
                    <a:pt x="33" y="152"/>
                  </a:cubicBezTo>
                  <a:cubicBezTo>
                    <a:pt x="25" y="163"/>
                    <a:pt x="0" y="190"/>
                    <a:pt x="28" y="206"/>
                  </a:cubicBezTo>
                  <a:cubicBezTo>
                    <a:pt x="57" y="222"/>
                    <a:pt x="168" y="287"/>
                    <a:pt x="168" y="287"/>
                  </a:cubicBezTo>
                  <a:cubicBezTo>
                    <a:pt x="168" y="287"/>
                    <a:pt x="189" y="299"/>
                    <a:pt x="206" y="286"/>
                  </a:cubicBezTo>
                  <a:cubicBezTo>
                    <a:pt x="222" y="272"/>
                    <a:pt x="257" y="244"/>
                    <a:pt x="289" y="233"/>
                  </a:cubicBezTo>
                  <a:cubicBezTo>
                    <a:pt x="319" y="224"/>
                    <a:pt x="331" y="226"/>
                    <a:pt x="330" y="184"/>
                  </a:cubicBezTo>
                </a:path>
              </a:pathLst>
            </a:custGeom>
            <a:solidFill>
              <a:srgbClr val="0D0D0D"/>
            </a:solidFill>
            <a:ln w="9525">
              <a:noFill/>
              <a:round/>
            </a:ln>
          </p:spPr>
          <p:txBody>
            <a:bodyPr lIns="91440" tIns="45720" rIns="91440" bIns="45720"/>
            <a:lstStyle/>
            <a:p>
              <a:endParaRPr lang="zh-CN" altLang="en-US" sz="1350" dirty="0">
                <a:latin typeface="锐字工房云字库细圆GBK" panose="02010604000000000000" pitchFamily="2" charset="-122"/>
                <a:ea typeface="锐字工房云字库细圆GBK" panose="02010604000000000000" pitchFamily="2" charset="-122"/>
              </a:endParaRPr>
            </a:p>
          </p:txBody>
        </p:sp>
        <p:sp>
          <p:nvSpPr>
            <p:cNvPr id="7" name="Rectangle 52"/>
            <p:cNvSpPr>
              <a:spLocks noChangeArrowheads="1"/>
            </p:cNvSpPr>
            <p:nvPr/>
          </p:nvSpPr>
          <p:spPr bwMode="auto">
            <a:xfrm>
              <a:off x="5289477" y="2351087"/>
              <a:ext cx="430357" cy="543131"/>
            </a:xfrm>
            <a:prstGeom prst="rect">
              <a:avLst/>
            </a:prstGeom>
            <a:noFill/>
            <a:ln w="9525">
              <a:noFill/>
              <a:miter lim="800000"/>
            </a:ln>
          </p:spPr>
          <p:txBody>
            <a:bodyPr wrap="none">
              <a:spAutoFit/>
            </a:bodyPr>
            <a:lstStyle>
              <a:lvl1pPr defTabSz="1374775">
                <a:defRPr>
                  <a:solidFill>
                    <a:schemeClr val="tx1"/>
                  </a:solidFill>
                  <a:latin typeface="Calibri" panose="020F0502020204030204" charset="0"/>
                  <a:ea typeface="宋体" panose="02010600030101010101" pitchFamily="2" charset="-122"/>
                </a:defRPr>
              </a:lvl1pPr>
              <a:lvl2pPr marL="742950" indent="-285750" defTabSz="1374775">
                <a:defRPr>
                  <a:solidFill>
                    <a:schemeClr val="tx1"/>
                  </a:solidFill>
                  <a:latin typeface="Calibri" panose="020F0502020204030204" charset="0"/>
                  <a:ea typeface="宋体" panose="02010600030101010101" pitchFamily="2" charset="-122"/>
                </a:defRPr>
              </a:lvl2pPr>
              <a:lvl3pPr marL="1143000" indent="-228600" defTabSz="1374775">
                <a:defRPr>
                  <a:solidFill>
                    <a:schemeClr val="tx1"/>
                  </a:solidFill>
                  <a:latin typeface="Calibri" panose="020F0502020204030204" charset="0"/>
                  <a:ea typeface="宋体" panose="02010600030101010101" pitchFamily="2" charset="-122"/>
                </a:defRPr>
              </a:lvl3pPr>
              <a:lvl4pPr marL="1600200" indent="-228600" defTabSz="1374775">
                <a:defRPr>
                  <a:solidFill>
                    <a:schemeClr val="tx1"/>
                  </a:solidFill>
                  <a:latin typeface="Calibri" panose="020F0502020204030204" charset="0"/>
                  <a:ea typeface="宋体" panose="02010600030101010101" pitchFamily="2" charset="-122"/>
                </a:defRPr>
              </a:lvl4pPr>
              <a:lvl5pPr marL="2057400" indent="-228600" defTabSz="1374775">
                <a:defRPr>
                  <a:solidFill>
                    <a:schemeClr val="tx1"/>
                  </a:solidFill>
                  <a:latin typeface="Calibri" panose="020F0502020204030204" charset="0"/>
                  <a:ea typeface="宋体" panose="02010600030101010101" pitchFamily="2" charset="-122"/>
                </a:defRPr>
              </a:lvl5pPr>
              <a:lvl6pPr marL="25146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dirty="0">
                  <a:solidFill>
                    <a:schemeClr val="bg1"/>
                  </a:solidFill>
                  <a:latin typeface="锐字工房云字库细圆GBK" panose="02010604000000000000" pitchFamily="2" charset="-122"/>
                  <a:ea typeface="锐字工房云字库细圆GBK" panose="02010604000000000000" pitchFamily="2" charset="-122"/>
                </a:rPr>
                <a:t>1</a:t>
              </a:r>
            </a:p>
          </p:txBody>
        </p:sp>
        <p:sp>
          <p:nvSpPr>
            <p:cNvPr id="8" name="Freeform 62"/>
            <p:cNvSpPr/>
            <p:nvPr/>
          </p:nvSpPr>
          <p:spPr bwMode="auto">
            <a:xfrm>
              <a:off x="4410075" y="2840038"/>
              <a:ext cx="1012825" cy="1589087"/>
            </a:xfrm>
            <a:custGeom>
              <a:avLst/>
              <a:gdLst>
                <a:gd name="T0" fmla="*/ 2147483647 w 246"/>
                <a:gd name="T1" fmla="*/ 2147483647 h 385"/>
                <a:gd name="T2" fmla="*/ 2147483647 w 246"/>
                <a:gd name="T3" fmla="*/ 2147483647 h 385"/>
                <a:gd name="T4" fmla="*/ 2147483647 w 246"/>
                <a:gd name="T5" fmla="*/ 2147483647 h 385"/>
                <a:gd name="T6" fmla="*/ 2147483647 w 246"/>
                <a:gd name="T7" fmla="*/ 2147483647 h 385"/>
                <a:gd name="T8" fmla="*/ 2147483647 w 246"/>
                <a:gd name="T9" fmla="*/ 2147483647 h 385"/>
                <a:gd name="T10" fmla="*/ 2147483647 w 246"/>
                <a:gd name="T11" fmla="*/ 2147483647 h 385"/>
                <a:gd name="T12" fmla="*/ 2147483647 w 246"/>
                <a:gd name="T13" fmla="*/ 2147483647 h 385"/>
                <a:gd name="T14" fmla="*/ 2147483647 w 246"/>
                <a:gd name="T15" fmla="*/ 2147483647 h 385"/>
                <a:gd name="T16" fmla="*/ 2147483647 w 246"/>
                <a:gd name="T17" fmla="*/ 2147483647 h 3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46"/>
                <a:gd name="T28" fmla="*/ 0 h 385"/>
                <a:gd name="T29" fmla="*/ 246 w 246"/>
                <a:gd name="T30" fmla="*/ 385 h 3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46" h="385">
                  <a:moveTo>
                    <a:pt x="209" y="93"/>
                  </a:moveTo>
                  <a:cubicBezTo>
                    <a:pt x="187" y="81"/>
                    <a:pt x="75" y="20"/>
                    <a:pt x="75" y="20"/>
                  </a:cubicBezTo>
                  <a:cubicBezTo>
                    <a:pt x="75" y="20"/>
                    <a:pt x="49" y="0"/>
                    <a:pt x="27" y="77"/>
                  </a:cubicBezTo>
                  <a:cubicBezTo>
                    <a:pt x="6" y="153"/>
                    <a:pt x="0" y="245"/>
                    <a:pt x="38" y="338"/>
                  </a:cubicBezTo>
                  <a:cubicBezTo>
                    <a:pt x="43" y="350"/>
                    <a:pt x="56" y="385"/>
                    <a:pt x="83" y="368"/>
                  </a:cubicBezTo>
                  <a:cubicBezTo>
                    <a:pt x="110" y="351"/>
                    <a:pt x="221" y="284"/>
                    <a:pt x="221" y="284"/>
                  </a:cubicBezTo>
                  <a:cubicBezTo>
                    <a:pt x="221" y="284"/>
                    <a:pt x="242" y="271"/>
                    <a:pt x="238" y="250"/>
                  </a:cubicBezTo>
                  <a:cubicBezTo>
                    <a:pt x="234" y="229"/>
                    <a:pt x="226" y="186"/>
                    <a:pt x="232" y="152"/>
                  </a:cubicBezTo>
                  <a:cubicBezTo>
                    <a:pt x="238" y="122"/>
                    <a:pt x="246" y="112"/>
                    <a:pt x="209" y="93"/>
                  </a:cubicBezTo>
                </a:path>
              </a:pathLst>
            </a:custGeom>
            <a:solidFill>
              <a:srgbClr val="E3B37E"/>
            </a:solidFill>
            <a:ln w="9525">
              <a:noFill/>
              <a:round/>
            </a:ln>
          </p:spPr>
          <p:txBody>
            <a:bodyPr lIns="91440" tIns="45720" rIns="91440" bIns="45720"/>
            <a:lstStyle/>
            <a:p>
              <a:endParaRPr lang="zh-CN" altLang="en-US" sz="1350" dirty="0">
                <a:latin typeface="锐字工房云字库细圆GBK" panose="02010604000000000000" pitchFamily="2" charset="-122"/>
                <a:ea typeface="锐字工房云字库细圆GBK" panose="02010604000000000000" pitchFamily="2" charset="-122"/>
              </a:endParaRPr>
            </a:p>
          </p:txBody>
        </p:sp>
        <p:sp>
          <p:nvSpPr>
            <p:cNvPr id="9" name="Rectangle 53"/>
            <p:cNvSpPr>
              <a:spLocks noChangeArrowheads="1"/>
            </p:cNvSpPr>
            <p:nvPr/>
          </p:nvSpPr>
          <p:spPr bwMode="auto">
            <a:xfrm>
              <a:off x="4674321" y="3373438"/>
              <a:ext cx="430357" cy="543131"/>
            </a:xfrm>
            <a:prstGeom prst="rect">
              <a:avLst/>
            </a:prstGeom>
            <a:noFill/>
            <a:ln w="9525">
              <a:noFill/>
              <a:miter lim="800000"/>
            </a:ln>
          </p:spPr>
          <p:txBody>
            <a:bodyPr wrap="none">
              <a:spAutoFit/>
            </a:bodyPr>
            <a:lstStyle>
              <a:lvl1pPr defTabSz="1374775">
                <a:defRPr>
                  <a:solidFill>
                    <a:schemeClr val="tx1"/>
                  </a:solidFill>
                  <a:latin typeface="Calibri" panose="020F0502020204030204" charset="0"/>
                  <a:ea typeface="宋体" panose="02010600030101010101" pitchFamily="2" charset="-122"/>
                </a:defRPr>
              </a:lvl1pPr>
              <a:lvl2pPr marL="742950" indent="-285750" defTabSz="1374775">
                <a:defRPr>
                  <a:solidFill>
                    <a:schemeClr val="tx1"/>
                  </a:solidFill>
                  <a:latin typeface="Calibri" panose="020F0502020204030204" charset="0"/>
                  <a:ea typeface="宋体" panose="02010600030101010101" pitchFamily="2" charset="-122"/>
                </a:defRPr>
              </a:lvl2pPr>
              <a:lvl3pPr marL="1143000" indent="-228600" defTabSz="1374775">
                <a:defRPr>
                  <a:solidFill>
                    <a:schemeClr val="tx1"/>
                  </a:solidFill>
                  <a:latin typeface="Calibri" panose="020F0502020204030204" charset="0"/>
                  <a:ea typeface="宋体" panose="02010600030101010101" pitchFamily="2" charset="-122"/>
                </a:defRPr>
              </a:lvl3pPr>
              <a:lvl4pPr marL="1600200" indent="-228600" defTabSz="1374775">
                <a:defRPr>
                  <a:solidFill>
                    <a:schemeClr val="tx1"/>
                  </a:solidFill>
                  <a:latin typeface="Calibri" panose="020F0502020204030204" charset="0"/>
                  <a:ea typeface="宋体" panose="02010600030101010101" pitchFamily="2" charset="-122"/>
                </a:defRPr>
              </a:lvl4pPr>
              <a:lvl5pPr marL="2057400" indent="-228600" defTabSz="1374775">
                <a:defRPr>
                  <a:solidFill>
                    <a:schemeClr val="tx1"/>
                  </a:solidFill>
                  <a:latin typeface="Calibri" panose="020F0502020204030204" charset="0"/>
                  <a:ea typeface="宋体" panose="02010600030101010101" pitchFamily="2" charset="-122"/>
                </a:defRPr>
              </a:lvl5pPr>
              <a:lvl6pPr marL="25146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dirty="0">
                  <a:solidFill>
                    <a:schemeClr val="bg1"/>
                  </a:solidFill>
                  <a:latin typeface="锐字工房云字库细圆GBK" panose="02010604000000000000" pitchFamily="2" charset="-122"/>
                  <a:ea typeface="锐字工房云字库细圆GBK" panose="02010604000000000000" pitchFamily="2" charset="-122"/>
                </a:rPr>
                <a:t>2</a:t>
              </a:r>
            </a:p>
          </p:txBody>
        </p:sp>
        <p:sp>
          <p:nvSpPr>
            <p:cNvPr id="10" name="Freeform 59"/>
            <p:cNvSpPr/>
            <p:nvPr/>
          </p:nvSpPr>
          <p:spPr bwMode="auto">
            <a:xfrm>
              <a:off x="6135688" y="1974850"/>
              <a:ext cx="1379537" cy="1254125"/>
            </a:xfrm>
            <a:custGeom>
              <a:avLst/>
              <a:gdLst>
                <a:gd name="T0" fmla="*/ 2147483647 w 335"/>
                <a:gd name="T1" fmla="*/ 2147483647 h 304"/>
                <a:gd name="T2" fmla="*/ 2147483647 w 335"/>
                <a:gd name="T3" fmla="*/ 2147483647 h 304"/>
                <a:gd name="T4" fmla="*/ 2147483647 w 335"/>
                <a:gd name="T5" fmla="*/ 2147483647 h 304"/>
                <a:gd name="T6" fmla="*/ 2147483647 w 335"/>
                <a:gd name="T7" fmla="*/ 2147483647 h 304"/>
                <a:gd name="T8" fmla="*/ 2147483647 w 335"/>
                <a:gd name="T9" fmla="*/ 2147483647 h 304"/>
                <a:gd name="T10" fmla="*/ 2147483647 w 335"/>
                <a:gd name="T11" fmla="*/ 2147483647 h 304"/>
                <a:gd name="T12" fmla="*/ 2147483647 w 335"/>
                <a:gd name="T13" fmla="*/ 2147483647 h 304"/>
                <a:gd name="T14" fmla="*/ 2147483647 w 335"/>
                <a:gd name="T15" fmla="*/ 2147483647 h 304"/>
                <a:gd name="T16" fmla="*/ 2147483647 w 335"/>
                <a:gd name="T17" fmla="*/ 2147483647 h 30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35"/>
                <a:gd name="T28" fmla="*/ 0 h 304"/>
                <a:gd name="T29" fmla="*/ 335 w 335"/>
                <a:gd name="T30" fmla="*/ 304 h 30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35" h="304">
                  <a:moveTo>
                    <a:pt x="174" y="281"/>
                  </a:moveTo>
                  <a:cubicBezTo>
                    <a:pt x="195" y="268"/>
                    <a:pt x="305" y="204"/>
                    <a:pt x="305" y="204"/>
                  </a:cubicBezTo>
                  <a:cubicBezTo>
                    <a:pt x="305" y="204"/>
                    <a:pt x="335" y="192"/>
                    <a:pt x="280" y="133"/>
                  </a:cubicBezTo>
                  <a:cubicBezTo>
                    <a:pt x="225" y="76"/>
                    <a:pt x="149" y="24"/>
                    <a:pt x="49" y="9"/>
                  </a:cubicBezTo>
                  <a:cubicBezTo>
                    <a:pt x="36" y="7"/>
                    <a:pt x="0" y="0"/>
                    <a:pt x="1" y="33"/>
                  </a:cubicBezTo>
                  <a:cubicBezTo>
                    <a:pt x="2" y="65"/>
                    <a:pt x="3" y="194"/>
                    <a:pt x="3" y="194"/>
                  </a:cubicBezTo>
                  <a:cubicBezTo>
                    <a:pt x="3" y="194"/>
                    <a:pt x="3" y="219"/>
                    <a:pt x="23" y="226"/>
                  </a:cubicBezTo>
                  <a:cubicBezTo>
                    <a:pt x="43" y="233"/>
                    <a:pt x="85" y="249"/>
                    <a:pt x="110" y="271"/>
                  </a:cubicBezTo>
                  <a:cubicBezTo>
                    <a:pt x="133" y="292"/>
                    <a:pt x="138" y="304"/>
                    <a:pt x="174" y="281"/>
                  </a:cubicBezTo>
                </a:path>
              </a:pathLst>
            </a:custGeom>
            <a:solidFill>
              <a:srgbClr val="0D0D0D"/>
            </a:solidFill>
            <a:ln w="9525">
              <a:noFill/>
              <a:round/>
            </a:ln>
          </p:spPr>
          <p:txBody>
            <a:bodyPr lIns="91440" tIns="45720" rIns="91440" bIns="45720"/>
            <a:lstStyle/>
            <a:p>
              <a:endParaRPr lang="zh-CN" altLang="en-US" sz="1350">
                <a:latin typeface="锐字工房云字库细圆GBK" panose="02010604000000000000" pitchFamily="2" charset="-122"/>
                <a:ea typeface="锐字工房云字库细圆GBK" panose="02010604000000000000" pitchFamily="2" charset="-122"/>
              </a:endParaRPr>
            </a:p>
          </p:txBody>
        </p:sp>
        <p:sp>
          <p:nvSpPr>
            <p:cNvPr id="11" name="Rectangle 54"/>
            <p:cNvSpPr>
              <a:spLocks noChangeArrowheads="1"/>
            </p:cNvSpPr>
            <p:nvPr/>
          </p:nvSpPr>
          <p:spPr bwMode="auto">
            <a:xfrm>
              <a:off x="6484865" y="2351087"/>
              <a:ext cx="430357" cy="543131"/>
            </a:xfrm>
            <a:prstGeom prst="rect">
              <a:avLst/>
            </a:prstGeom>
            <a:noFill/>
            <a:ln w="9525">
              <a:noFill/>
              <a:miter lim="800000"/>
            </a:ln>
          </p:spPr>
          <p:txBody>
            <a:bodyPr wrap="none">
              <a:spAutoFit/>
            </a:bodyPr>
            <a:lstStyle>
              <a:lvl1pPr defTabSz="1374775">
                <a:defRPr>
                  <a:solidFill>
                    <a:schemeClr val="tx1"/>
                  </a:solidFill>
                  <a:latin typeface="Calibri" panose="020F0502020204030204" charset="0"/>
                  <a:ea typeface="宋体" panose="02010600030101010101" pitchFamily="2" charset="-122"/>
                </a:defRPr>
              </a:lvl1pPr>
              <a:lvl2pPr marL="742950" indent="-285750" defTabSz="1374775">
                <a:defRPr>
                  <a:solidFill>
                    <a:schemeClr val="tx1"/>
                  </a:solidFill>
                  <a:latin typeface="Calibri" panose="020F0502020204030204" charset="0"/>
                  <a:ea typeface="宋体" panose="02010600030101010101" pitchFamily="2" charset="-122"/>
                </a:defRPr>
              </a:lvl2pPr>
              <a:lvl3pPr marL="1143000" indent="-228600" defTabSz="1374775">
                <a:defRPr>
                  <a:solidFill>
                    <a:schemeClr val="tx1"/>
                  </a:solidFill>
                  <a:latin typeface="Calibri" panose="020F0502020204030204" charset="0"/>
                  <a:ea typeface="宋体" panose="02010600030101010101" pitchFamily="2" charset="-122"/>
                </a:defRPr>
              </a:lvl3pPr>
              <a:lvl4pPr marL="1600200" indent="-228600" defTabSz="1374775">
                <a:defRPr>
                  <a:solidFill>
                    <a:schemeClr val="tx1"/>
                  </a:solidFill>
                  <a:latin typeface="Calibri" panose="020F0502020204030204" charset="0"/>
                  <a:ea typeface="宋体" panose="02010600030101010101" pitchFamily="2" charset="-122"/>
                </a:defRPr>
              </a:lvl4pPr>
              <a:lvl5pPr marL="2057400" indent="-228600" defTabSz="1374775">
                <a:defRPr>
                  <a:solidFill>
                    <a:schemeClr val="tx1"/>
                  </a:solidFill>
                  <a:latin typeface="Calibri" panose="020F0502020204030204" charset="0"/>
                  <a:ea typeface="宋体" panose="02010600030101010101" pitchFamily="2" charset="-122"/>
                </a:defRPr>
              </a:lvl5pPr>
              <a:lvl6pPr marL="25146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dirty="0">
                  <a:solidFill>
                    <a:schemeClr val="bg1"/>
                  </a:solidFill>
                  <a:latin typeface="锐字工房云字库细圆GBK" panose="02010604000000000000" pitchFamily="2" charset="-122"/>
                  <a:ea typeface="锐字工房云字库细圆GBK" panose="02010604000000000000" pitchFamily="2" charset="-122"/>
                </a:rPr>
                <a:t>6</a:t>
              </a:r>
            </a:p>
          </p:txBody>
        </p:sp>
        <p:sp>
          <p:nvSpPr>
            <p:cNvPr id="12" name="Freeform 58"/>
            <p:cNvSpPr/>
            <p:nvPr/>
          </p:nvSpPr>
          <p:spPr bwMode="auto">
            <a:xfrm>
              <a:off x="6740525" y="2836863"/>
              <a:ext cx="1012825" cy="1587500"/>
            </a:xfrm>
            <a:custGeom>
              <a:avLst/>
              <a:gdLst>
                <a:gd name="T0" fmla="*/ 2147483647 w 246"/>
                <a:gd name="T1" fmla="*/ 2147483647 h 385"/>
                <a:gd name="T2" fmla="*/ 2147483647 w 246"/>
                <a:gd name="T3" fmla="*/ 2147483647 h 385"/>
                <a:gd name="T4" fmla="*/ 2147483647 w 246"/>
                <a:gd name="T5" fmla="*/ 2147483647 h 385"/>
                <a:gd name="T6" fmla="*/ 2147483647 w 246"/>
                <a:gd name="T7" fmla="*/ 2147483647 h 385"/>
                <a:gd name="T8" fmla="*/ 2147483647 w 246"/>
                <a:gd name="T9" fmla="*/ 2147483647 h 385"/>
                <a:gd name="T10" fmla="*/ 2147483647 w 246"/>
                <a:gd name="T11" fmla="*/ 2147483647 h 385"/>
                <a:gd name="T12" fmla="*/ 2147483647 w 246"/>
                <a:gd name="T13" fmla="*/ 2147483647 h 385"/>
                <a:gd name="T14" fmla="*/ 2147483647 w 246"/>
                <a:gd name="T15" fmla="*/ 2147483647 h 385"/>
                <a:gd name="T16" fmla="*/ 2147483647 w 246"/>
                <a:gd name="T17" fmla="*/ 2147483647 h 3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46"/>
                <a:gd name="T28" fmla="*/ 0 h 385"/>
                <a:gd name="T29" fmla="*/ 246 w 246"/>
                <a:gd name="T30" fmla="*/ 385 h 3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46" h="385">
                  <a:moveTo>
                    <a:pt x="38" y="293"/>
                  </a:moveTo>
                  <a:cubicBezTo>
                    <a:pt x="60" y="304"/>
                    <a:pt x="171" y="365"/>
                    <a:pt x="171" y="365"/>
                  </a:cubicBezTo>
                  <a:cubicBezTo>
                    <a:pt x="171" y="365"/>
                    <a:pt x="197" y="385"/>
                    <a:pt x="219" y="308"/>
                  </a:cubicBezTo>
                  <a:cubicBezTo>
                    <a:pt x="241" y="232"/>
                    <a:pt x="246" y="140"/>
                    <a:pt x="208" y="47"/>
                  </a:cubicBezTo>
                  <a:cubicBezTo>
                    <a:pt x="203" y="35"/>
                    <a:pt x="191" y="0"/>
                    <a:pt x="163" y="17"/>
                  </a:cubicBezTo>
                  <a:cubicBezTo>
                    <a:pt x="136" y="35"/>
                    <a:pt x="26" y="101"/>
                    <a:pt x="26" y="101"/>
                  </a:cubicBezTo>
                  <a:cubicBezTo>
                    <a:pt x="26" y="101"/>
                    <a:pt x="4" y="114"/>
                    <a:pt x="8" y="135"/>
                  </a:cubicBezTo>
                  <a:cubicBezTo>
                    <a:pt x="13" y="156"/>
                    <a:pt x="21" y="200"/>
                    <a:pt x="14" y="233"/>
                  </a:cubicBezTo>
                  <a:cubicBezTo>
                    <a:pt x="8" y="263"/>
                    <a:pt x="0" y="273"/>
                    <a:pt x="38" y="293"/>
                  </a:cubicBezTo>
                </a:path>
              </a:pathLst>
            </a:custGeom>
            <a:solidFill>
              <a:srgbClr val="E3B37E"/>
            </a:solidFill>
            <a:ln w="9525">
              <a:noFill/>
              <a:round/>
            </a:ln>
          </p:spPr>
          <p:txBody>
            <a:bodyPr lIns="91440" tIns="45720" rIns="91440" bIns="45720"/>
            <a:lstStyle/>
            <a:p>
              <a:endParaRPr lang="zh-CN" altLang="en-US" sz="1350">
                <a:latin typeface="锐字工房云字库细圆GBK" panose="02010604000000000000" pitchFamily="2" charset="-122"/>
                <a:ea typeface="锐字工房云字库细圆GBK" panose="02010604000000000000" pitchFamily="2" charset="-122"/>
              </a:endParaRPr>
            </a:p>
          </p:txBody>
        </p:sp>
        <p:sp>
          <p:nvSpPr>
            <p:cNvPr id="13" name="Rectangle 59"/>
            <p:cNvSpPr>
              <a:spLocks noChangeArrowheads="1"/>
            </p:cNvSpPr>
            <p:nvPr/>
          </p:nvSpPr>
          <p:spPr bwMode="auto">
            <a:xfrm>
              <a:off x="7076209" y="3409950"/>
              <a:ext cx="430357" cy="543131"/>
            </a:xfrm>
            <a:prstGeom prst="rect">
              <a:avLst/>
            </a:prstGeom>
            <a:noFill/>
            <a:ln w="9525">
              <a:noFill/>
              <a:miter lim="800000"/>
            </a:ln>
          </p:spPr>
          <p:txBody>
            <a:bodyPr wrap="none">
              <a:spAutoFit/>
            </a:bodyPr>
            <a:lstStyle>
              <a:lvl1pPr defTabSz="1374775">
                <a:defRPr>
                  <a:solidFill>
                    <a:schemeClr val="tx1"/>
                  </a:solidFill>
                  <a:latin typeface="Calibri" panose="020F0502020204030204" charset="0"/>
                  <a:ea typeface="宋体" panose="02010600030101010101" pitchFamily="2" charset="-122"/>
                </a:defRPr>
              </a:lvl1pPr>
              <a:lvl2pPr marL="742950" indent="-285750" defTabSz="1374775">
                <a:defRPr>
                  <a:solidFill>
                    <a:schemeClr val="tx1"/>
                  </a:solidFill>
                  <a:latin typeface="Calibri" panose="020F0502020204030204" charset="0"/>
                  <a:ea typeface="宋体" panose="02010600030101010101" pitchFamily="2" charset="-122"/>
                </a:defRPr>
              </a:lvl2pPr>
              <a:lvl3pPr marL="1143000" indent="-228600" defTabSz="1374775">
                <a:defRPr>
                  <a:solidFill>
                    <a:schemeClr val="tx1"/>
                  </a:solidFill>
                  <a:latin typeface="Calibri" panose="020F0502020204030204" charset="0"/>
                  <a:ea typeface="宋体" panose="02010600030101010101" pitchFamily="2" charset="-122"/>
                </a:defRPr>
              </a:lvl3pPr>
              <a:lvl4pPr marL="1600200" indent="-228600" defTabSz="1374775">
                <a:defRPr>
                  <a:solidFill>
                    <a:schemeClr val="tx1"/>
                  </a:solidFill>
                  <a:latin typeface="Calibri" panose="020F0502020204030204" charset="0"/>
                  <a:ea typeface="宋体" panose="02010600030101010101" pitchFamily="2" charset="-122"/>
                </a:defRPr>
              </a:lvl4pPr>
              <a:lvl5pPr marL="2057400" indent="-228600" defTabSz="1374775">
                <a:defRPr>
                  <a:solidFill>
                    <a:schemeClr val="tx1"/>
                  </a:solidFill>
                  <a:latin typeface="Calibri" panose="020F0502020204030204" charset="0"/>
                  <a:ea typeface="宋体" panose="02010600030101010101" pitchFamily="2" charset="-122"/>
                </a:defRPr>
              </a:lvl5pPr>
              <a:lvl6pPr marL="25146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dirty="0">
                  <a:solidFill>
                    <a:schemeClr val="bg1"/>
                  </a:solidFill>
                  <a:latin typeface="锐字工房云字库细圆GBK" panose="02010604000000000000" pitchFamily="2" charset="-122"/>
                  <a:ea typeface="锐字工房云字库细圆GBK" panose="02010604000000000000" pitchFamily="2" charset="-122"/>
                </a:rPr>
                <a:t>5</a:t>
              </a:r>
            </a:p>
          </p:txBody>
        </p:sp>
        <p:sp>
          <p:nvSpPr>
            <p:cNvPr id="14" name="Freeform 60"/>
            <p:cNvSpPr/>
            <p:nvPr/>
          </p:nvSpPr>
          <p:spPr bwMode="auto">
            <a:xfrm>
              <a:off x="6127750" y="4070350"/>
              <a:ext cx="1366838" cy="1254125"/>
            </a:xfrm>
            <a:custGeom>
              <a:avLst/>
              <a:gdLst>
                <a:gd name="T0" fmla="*/ 2147483647 w 332"/>
                <a:gd name="T1" fmla="*/ 2147483647 h 304"/>
                <a:gd name="T2" fmla="*/ 2147483647 w 332"/>
                <a:gd name="T3" fmla="*/ 2147483647 h 304"/>
                <a:gd name="T4" fmla="*/ 2147483647 w 332"/>
                <a:gd name="T5" fmla="*/ 2147483647 h 304"/>
                <a:gd name="T6" fmla="*/ 2147483647 w 332"/>
                <a:gd name="T7" fmla="*/ 2147483647 h 304"/>
                <a:gd name="T8" fmla="*/ 2147483647 w 332"/>
                <a:gd name="T9" fmla="*/ 2147483647 h 304"/>
                <a:gd name="T10" fmla="*/ 2147483647 w 332"/>
                <a:gd name="T11" fmla="*/ 2147483647 h 304"/>
                <a:gd name="T12" fmla="*/ 2147483647 w 332"/>
                <a:gd name="T13" fmla="*/ 2147483647 h 304"/>
                <a:gd name="T14" fmla="*/ 2147483647 w 332"/>
                <a:gd name="T15" fmla="*/ 2147483647 h 304"/>
                <a:gd name="T16" fmla="*/ 2147483647 w 332"/>
                <a:gd name="T17" fmla="*/ 2147483647 h 30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32"/>
                <a:gd name="T28" fmla="*/ 0 h 304"/>
                <a:gd name="T29" fmla="*/ 332 w 332"/>
                <a:gd name="T30" fmla="*/ 304 h 30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32" h="304">
                  <a:moveTo>
                    <a:pt x="2" y="120"/>
                  </a:moveTo>
                  <a:cubicBezTo>
                    <a:pt x="3" y="145"/>
                    <a:pt x="7" y="272"/>
                    <a:pt x="7" y="272"/>
                  </a:cubicBezTo>
                  <a:cubicBezTo>
                    <a:pt x="7" y="272"/>
                    <a:pt x="4" y="304"/>
                    <a:pt x="81" y="284"/>
                  </a:cubicBezTo>
                  <a:cubicBezTo>
                    <a:pt x="158" y="264"/>
                    <a:pt x="240" y="222"/>
                    <a:pt x="300" y="141"/>
                  </a:cubicBezTo>
                  <a:cubicBezTo>
                    <a:pt x="308" y="131"/>
                    <a:pt x="332" y="102"/>
                    <a:pt x="303" y="88"/>
                  </a:cubicBezTo>
                  <a:cubicBezTo>
                    <a:pt x="274" y="73"/>
                    <a:pt x="160" y="12"/>
                    <a:pt x="160" y="12"/>
                  </a:cubicBezTo>
                  <a:cubicBezTo>
                    <a:pt x="160" y="12"/>
                    <a:pt x="139" y="0"/>
                    <a:pt x="123" y="14"/>
                  </a:cubicBezTo>
                  <a:cubicBezTo>
                    <a:pt x="107" y="29"/>
                    <a:pt x="73" y="58"/>
                    <a:pt x="41" y="69"/>
                  </a:cubicBezTo>
                  <a:cubicBezTo>
                    <a:pt x="12" y="80"/>
                    <a:pt x="0" y="78"/>
                    <a:pt x="2" y="120"/>
                  </a:cubicBezTo>
                </a:path>
              </a:pathLst>
            </a:custGeom>
            <a:solidFill>
              <a:srgbClr val="0D0D0D"/>
            </a:solidFill>
            <a:ln w="9525">
              <a:noFill/>
              <a:round/>
            </a:ln>
          </p:spPr>
          <p:txBody>
            <a:bodyPr lIns="91440" tIns="45720" rIns="91440" bIns="45720"/>
            <a:lstStyle/>
            <a:p>
              <a:endParaRPr lang="zh-CN" altLang="en-US" sz="1350">
                <a:latin typeface="锐字工房云字库细圆GBK" panose="02010604000000000000" pitchFamily="2" charset="-122"/>
                <a:ea typeface="锐字工房云字库细圆GBK" panose="02010604000000000000" pitchFamily="2" charset="-122"/>
              </a:endParaRPr>
            </a:p>
          </p:txBody>
        </p:sp>
        <p:sp>
          <p:nvSpPr>
            <p:cNvPr id="15" name="Rectangle 60"/>
            <p:cNvSpPr>
              <a:spLocks noChangeArrowheads="1"/>
            </p:cNvSpPr>
            <p:nvPr/>
          </p:nvSpPr>
          <p:spPr bwMode="auto">
            <a:xfrm>
              <a:off x="6460258" y="4445000"/>
              <a:ext cx="430357" cy="543131"/>
            </a:xfrm>
            <a:prstGeom prst="rect">
              <a:avLst/>
            </a:prstGeom>
            <a:noFill/>
            <a:ln w="9525">
              <a:noFill/>
              <a:miter lim="800000"/>
            </a:ln>
          </p:spPr>
          <p:txBody>
            <a:bodyPr wrap="none">
              <a:spAutoFit/>
            </a:bodyPr>
            <a:lstStyle>
              <a:lvl1pPr defTabSz="1374775">
                <a:defRPr>
                  <a:solidFill>
                    <a:schemeClr val="tx1"/>
                  </a:solidFill>
                  <a:latin typeface="Calibri" panose="020F0502020204030204" charset="0"/>
                  <a:ea typeface="宋体" panose="02010600030101010101" pitchFamily="2" charset="-122"/>
                </a:defRPr>
              </a:lvl1pPr>
              <a:lvl2pPr marL="742950" indent="-285750" defTabSz="1374775">
                <a:defRPr>
                  <a:solidFill>
                    <a:schemeClr val="tx1"/>
                  </a:solidFill>
                  <a:latin typeface="Calibri" panose="020F0502020204030204" charset="0"/>
                  <a:ea typeface="宋体" panose="02010600030101010101" pitchFamily="2" charset="-122"/>
                </a:defRPr>
              </a:lvl2pPr>
              <a:lvl3pPr marL="1143000" indent="-228600" defTabSz="1374775">
                <a:defRPr>
                  <a:solidFill>
                    <a:schemeClr val="tx1"/>
                  </a:solidFill>
                  <a:latin typeface="Calibri" panose="020F0502020204030204" charset="0"/>
                  <a:ea typeface="宋体" panose="02010600030101010101" pitchFamily="2" charset="-122"/>
                </a:defRPr>
              </a:lvl3pPr>
              <a:lvl4pPr marL="1600200" indent="-228600" defTabSz="1374775">
                <a:defRPr>
                  <a:solidFill>
                    <a:schemeClr val="tx1"/>
                  </a:solidFill>
                  <a:latin typeface="Calibri" panose="020F0502020204030204" charset="0"/>
                  <a:ea typeface="宋体" panose="02010600030101010101" pitchFamily="2" charset="-122"/>
                </a:defRPr>
              </a:lvl4pPr>
              <a:lvl5pPr marL="2057400" indent="-228600" defTabSz="1374775">
                <a:defRPr>
                  <a:solidFill>
                    <a:schemeClr val="tx1"/>
                  </a:solidFill>
                  <a:latin typeface="Calibri" panose="020F0502020204030204" charset="0"/>
                  <a:ea typeface="宋体" panose="02010600030101010101" pitchFamily="2" charset="-122"/>
                </a:defRPr>
              </a:lvl5pPr>
              <a:lvl6pPr marL="25146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dirty="0">
                  <a:solidFill>
                    <a:schemeClr val="bg1"/>
                  </a:solidFill>
                  <a:latin typeface="锐字工房云字库细圆GBK" panose="02010604000000000000" pitchFamily="2" charset="-122"/>
                  <a:ea typeface="锐字工房云字库细圆GBK" panose="02010604000000000000" pitchFamily="2" charset="-122"/>
                </a:rPr>
                <a:t>4</a:t>
              </a:r>
            </a:p>
          </p:txBody>
        </p:sp>
        <p:sp>
          <p:nvSpPr>
            <p:cNvPr id="16" name="Freeform 61"/>
            <p:cNvSpPr/>
            <p:nvPr/>
          </p:nvSpPr>
          <p:spPr bwMode="auto">
            <a:xfrm>
              <a:off x="4652963" y="4054475"/>
              <a:ext cx="1382712" cy="1244600"/>
            </a:xfrm>
            <a:custGeom>
              <a:avLst/>
              <a:gdLst>
                <a:gd name="T0" fmla="*/ 2147483647 w 336"/>
                <a:gd name="T1" fmla="*/ 2147483647 h 302"/>
                <a:gd name="T2" fmla="*/ 2147483647 w 336"/>
                <a:gd name="T3" fmla="*/ 2147483647 h 302"/>
                <a:gd name="T4" fmla="*/ 2147483647 w 336"/>
                <a:gd name="T5" fmla="*/ 2147483647 h 302"/>
                <a:gd name="T6" fmla="*/ 2147483647 w 336"/>
                <a:gd name="T7" fmla="*/ 2147483647 h 302"/>
                <a:gd name="T8" fmla="*/ 2147483647 w 336"/>
                <a:gd name="T9" fmla="*/ 2147483647 h 302"/>
                <a:gd name="T10" fmla="*/ 2147483647 w 336"/>
                <a:gd name="T11" fmla="*/ 2147483647 h 302"/>
                <a:gd name="T12" fmla="*/ 2147483647 w 336"/>
                <a:gd name="T13" fmla="*/ 2147483647 h 302"/>
                <a:gd name="T14" fmla="*/ 2147483647 w 336"/>
                <a:gd name="T15" fmla="*/ 2147483647 h 302"/>
                <a:gd name="T16" fmla="*/ 2147483647 w 336"/>
                <a:gd name="T17" fmla="*/ 2147483647 h 3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36"/>
                <a:gd name="T28" fmla="*/ 0 h 302"/>
                <a:gd name="T29" fmla="*/ 336 w 336"/>
                <a:gd name="T30" fmla="*/ 302 h 3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36" h="302">
                  <a:moveTo>
                    <a:pt x="161" y="22"/>
                  </a:moveTo>
                  <a:cubicBezTo>
                    <a:pt x="140" y="35"/>
                    <a:pt x="31" y="100"/>
                    <a:pt x="31" y="100"/>
                  </a:cubicBezTo>
                  <a:cubicBezTo>
                    <a:pt x="31" y="100"/>
                    <a:pt x="0" y="113"/>
                    <a:pt x="56" y="171"/>
                  </a:cubicBezTo>
                  <a:cubicBezTo>
                    <a:pt x="111" y="228"/>
                    <a:pt x="187" y="280"/>
                    <a:pt x="287" y="293"/>
                  </a:cubicBezTo>
                  <a:cubicBezTo>
                    <a:pt x="300" y="295"/>
                    <a:pt x="336" y="302"/>
                    <a:pt x="335" y="270"/>
                  </a:cubicBezTo>
                  <a:cubicBezTo>
                    <a:pt x="334" y="237"/>
                    <a:pt x="332" y="108"/>
                    <a:pt x="332" y="108"/>
                  </a:cubicBezTo>
                  <a:cubicBezTo>
                    <a:pt x="332" y="108"/>
                    <a:pt x="332" y="84"/>
                    <a:pt x="312" y="77"/>
                  </a:cubicBezTo>
                  <a:cubicBezTo>
                    <a:pt x="292" y="70"/>
                    <a:pt x="250" y="54"/>
                    <a:pt x="224" y="32"/>
                  </a:cubicBezTo>
                  <a:cubicBezTo>
                    <a:pt x="201" y="12"/>
                    <a:pt x="196" y="0"/>
                    <a:pt x="161" y="22"/>
                  </a:cubicBezTo>
                </a:path>
              </a:pathLst>
            </a:custGeom>
            <a:solidFill>
              <a:srgbClr val="0D0D0D"/>
            </a:solidFill>
            <a:ln w="9525">
              <a:noFill/>
              <a:round/>
            </a:ln>
          </p:spPr>
          <p:txBody>
            <a:bodyPr lIns="91440" tIns="45720" rIns="91440" bIns="45720"/>
            <a:lstStyle/>
            <a:p>
              <a:endParaRPr lang="zh-CN" altLang="en-US" sz="1350">
                <a:latin typeface="锐字工房云字库细圆GBK" panose="02010604000000000000" pitchFamily="2" charset="-122"/>
                <a:ea typeface="锐字工房云字库细圆GBK" panose="02010604000000000000" pitchFamily="2" charset="-122"/>
              </a:endParaRPr>
            </a:p>
          </p:txBody>
        </p:sp>
        <p:sp>
          <p:nvSpPr>
            <p:cNvPr id="17" name="Rectangle 62"/>
            <p:cNvSpPr>
              <a:spLocks noChangeArrowheads="1"/>
            </p:cNvSpPr>
            <p:nvPr/>
          </p:nvSpPr>
          <p:spPr bwMode="auto">
            <a:xfrm>
              <a:off x="5239470" y="4437063"/>
              <a:ext cx="430357" cy="543131"/>
            </a:xfrm>
            <a:prstGeom prst="rect">
              <a:avLst/>
            </a:prstGeom>
            <a:noFill/>
            <a:ln w="9525">
              <a:noFill/>
              <a:miter lim="800000"/>
            </a:ln>
          </p:spPr>
          <p:txBody>
            <a:bodyPr wrap="none">
              <a:spAutoFit/>
            </a:bodyPr>
            <a:lstStyle>
              <a:lvl1pPr defTabSz="1374775">
                <a:defRPr>
                  <a:solidFill>
                    <a:schemeClr val="tx1"/>
                  </a:solidFill>
                  <a:latin typeface="Calibri" panose="020F0502020204030204" charset="0"/>
                  <a:ea typeface="宋体" panose="02010600030101010101" pitchFamily="2" charset="-122"/>
                </a:defRPr>
              </a:lvl1pPr>
              <a:lvl2pPr marL="742950" indent="-285750" defTabSz="1374775">
                <a:defRPr>
                  <a:solidFill>
                    <a:schemeClr val="tx1"/>
                  </a:solidFill>
                  <a:latin typeface="Calibri" panose="020F0502020204030204" charset="0"/>
                  <a:ea typeface="宋体" panose="02010600030101010101" pitchFamily="2" charset="-122"/>
                </a:defRPr>
              </a:lvl2pPr>
              <a:lvl3pPr marL="1143000" indent="-228600" defTabSz="1374775">
                <a:defRPr>
                  <a:solidFill>
                    <a:schemeClr val="tx1"/>
                  </a:solidFill>
                  <a:latin typeface="Calibri" panose="020F0502020204030204" charset="0"/>
                  <a:ea typeface="宋体" panose="02010600030101010101" pitchFamily="2" charset="-122"/>
                </a:defRPr>
              </a:lvl3pPr>
              <a:lvl4pPr marL="1600200" indent="-228600" defTabSz="1374775">
                <a:defRPr>
                  <a:solidFill>
                    <a:schemeClr val="tx1"/>
                  </a:solidFill>
                  <a:latin typeface="Calibri" panose="020F0502020204030204" charset="0"/>
                  <a:ea typeface="宋体" panose="02010600030101010101" pitchFamily="2" charset="-122"/>
                </a:defRPr>
              </a:lvl4pPr>
              <a:lvl5pPr marL="2057400" indent="-228600" defTabSz="1374775">
                <a:defRPr>
                  <a:solidFill>
                    <a:schemeClr val="tx1"/>
                  </a:solidFill>
                  <a:latin typeface="Calibri" panose="020F0502020204030204" charset="0"/>
                  <a:ea typeface="宋体" panose="02010600030101010101" pitchFamily="2" charset="-122"/>
                </a:defRPr>
              </a:lvl5pPr>
              <a:lvl6pPr marL="25146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dirty="0">
                  <a:solidFill>
                    <a:schemeClr val="bg1"/>
                  </a:solidFill>
                  <a:latin typeface="锐字工房云字库细圆GBK" panose="02010604000000000000" pitchFamily="2" charset="-122"/>
                  <a:ea typeface="锐字工房云字库细圆GBK" panose="02010604000000000000" pitchFamily="2" charset="-122"/>
                </a:rPr>
                <a:t>3</a:t>
              </a:r>
            </a:p>
          </p:txBody>
        </p:sp>
        <p:sp>
          <p:nvSpPr>
            <p:cNvPr id="18" name="Oval 63"/>
            <p:cNvSpPr>
              <a:spLocks noChangeArrowheads="1"/>
            </p:cNvSpPr>
            <p:nvPr/>
          </p:nvSpPr>
          <p:spPr bwMode="auto">
            <a:xfrm>
              <a:off x="5456238" y="3019425"/>
              <a:ext cx="1243012" cy="1239838"/>
            </a:xfrm>
            <a:prstGeom prst="ellipse">
              <a:avLst/>
            </a:prstGeom>
            <a:noFill/>
            <a:ln w="9525">
              <a:solidFill>
                <a:schemeClr val="bg1">
                  <a:lumMod val="50000"/>
                </a:schemeClr>
              </a:solidFill>
              <a:round/>
            </a:ln>
          </p:spPr>
          <p:txBody>
            <a:bodyPr lIns="91440" tIns="45720" rIns="91440" bIns="45720"/>
            <a:lstStyle>
              <a:lvl1pPr defTabSz="1374775">
                <a:defRPr>
                  <a:solidFill>
                    <a:schemeClr val="tx1"/>
                  </a:solidFill>
                  <a:latin typeface="Calibri" panose="020F0502020204030204" charset="0"/>
                  <a:ea typeface="宋体" panose="02010600030101010101" pitchFamily="2" charset="-122"/>
                </a:defRPr>
              </a:lvl1pPr>
              <a:lvl2pPr marL="742950" indent="-285750" defTabSz="1374775">
                <a:defRPr>
                  <a:solidFill>
                    <a:schemeClr val="tx1"/>
                  </a:solidFill>
                  <a:latin typeface="Calibri" panose="020F0502020204030204" charset="0"/>
                  <a:ea typeface="宋体" panose="02010600030101010101" pitchFamily="2" charset="-122"/>
                </a:defRPr>
              </a:lvl2pPr>
              <a:lvl3pPr marL="1143000" indent="-228600" defTabSz="1374775">
                <a:defRPr>
                  <a:solidFill>
                    <a:schemeClr val="tx1"/>
                  </a:solidFill>
                  <a:latin typeface="Calibri" panose="020F0502020204030204" charset="0"/>
                  <a:ea typeface="宋体" panose="02010600030101010101" pitchFamily="2" charset="-122"/>
                </a:defRPr>
              </a:lvl3pPr>
              <a:lvl4pPr marL="1600200" indent="-228600" defTabSz="1374775">
                <a:defRPr>
                  <a:solidFill>
                    <a:schemeClr val="tx1"/>
                  </a:solidFill>
                  <a:latin typeface="Calibri" panose="020F0502020204030204" charset="0"/>
                  <a:ea typeface="宋体" panose="02010600030101010101" pitchFamily="2" charset="-122"/>
                </a:defRPr>
              </a:lvl4pPr>
              <a:lvl5pPr marL="2057400" indent="-228600" defTabSz="1374775">
                <a:defRPr>
                  <a:solidFill>
                    <a:schemeClr val="tx1"/>
                  </a:solidFill>
                  <a:latin typeface="Calibri" panose="020F0502020204030204" charset="0"/>
                  <a:ea typeface="宋体" panose="02010600030101010101" pitchFamily="2" charset="-122"/>
                </a:defRPr>
              </a:lvl5pPr>
              <a:lvl6pPr marL="25146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defTabSz="137477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endParaRPr lang="en-US" altLang="zh-CN" sz="2625" dirty="0">
                <a:latin typeface="锐字工房云字库细圆GBK" panose="02010604000000000000" pitchFamily="2" charset="-122"/>
                <a:ea typeface="锐字工房云字库细圆GBK" panose="02010604000000000000" pitchFamily="2" charset="-122"/>
              </a:endParaRPr>
            </a:p>
          </p:txBody>
        </p:sp>
        <p:grpSp>
          <p:nvGrpSpPr>
            <p:cNvPr id="20" name="Group 73"/>
            <p:cNvGrpSpPr/>
            <p:nvPr/>
          </p:nvGrpSpPr>
          <p:grpSpPr bwMode="auto">
            <a:xfrm>
              <a:off x="3840163" y="1974850"/>
              <a:ext cx="1327150" cy="266700"/>
              <a:chOff x="0" y="0"/>
              <a:chExt cx="1074355" cy="220268"/>
            </a:xfrm>
            <a:grpFill/>
          </p:grpSpPr>
          <p:cxnSp>
            <p:nvCxnSpPr>
              <p:cNvPr id="32" name="Straight Connector 69"/>
              <p:cNvCxnSpPr>
                <a:cxnSpLocks noChangeShapeType="1"/>
              </p:cNvCxnSpPr>
              <p:nvPr/>
            </p:nvCxnSpPr>
            <p:spPr bwMode="auto">
              <a:xfrm flipH="1" flipV="1">
                <a:off x="835324" y="0"/>
                <a:ext cx="239031" cy="220268"/>
              </a:xfrm>
              <a:prstGeom prst="line">
                <a:avLst/>
              </a:prstGeom>
              <a:grpFill/>
              <a:ln w="12700">
                <a:solidFill>
                  <a:schemeClr val="bg1">
                    <a:lumMod val="50000"/>
                  </a:schemeClr>
                </a:solidFill>
                <a:round/>
              </a:ln>
            </p:spPr>
          </p:cxnSp>
          <p:cxnSp>
            <p:nvCxnSpPr>
              <p:cNvPr id="33" name="Straight Connector 72"/>
              <p:cNvCxnSpPr>
                <a:cxnSpLocks noChangeShapeType="1"/>
              </p:cNvCxnSpPr>
              <p:nvPr/>
            </p:nvCxnSpPr>
            <p:spPr bwMode="auto">
              <a:xfrm flipH="1">
                <a:off x="0" y="3934"/>
                <a:ext cx="835324" cy="0"/>
              </a:xfrm>
              <a:prstGeom prst="line">
                <a:avLst/>
              </a:prstGeom>
              <a:grpFill/>
              <a:ln w="12700">
                <a:solidFill>
                  <a:schemeClr val="bg1">
                    <a:lumMod val="50000"/>
                  </a:schemeClr>
                </a:solidFill>
                <a:round/>
              </a:ln>
            </p:spPr>
          </p:cxnSp>
        </p:grpSp>
        <p:grpSp>
          <p:nvGrpSpPr>
            <p:cNvPr id="21" name="Group 74"/>
            <p:cNvGrpSpPr/>
            <p:nvPr/>
          </p:nvGrpSpPr>
          <p:grpSpPr bwMode="auto">
            <a:xfrm flipH="1">
              <a:off x="6915150" y="1970088"/>
              <a:ext cx="1395413" cy="271462"/>
              <a:chOff x="0" y="0"/>
              <a:chExt cx="1129171" cy="220268"/>
            </a:xfrm>
            <a:grpFill/>
          </p:grpSpPr>
          <p:cxnSp>
            <p:nvCxnSpPr>
              <p:cNvPr id="30" name="Straight Connector 75"/>
              <p:cNvCxnSpPr>
                <a:cxnSpLocks noChangeShapeType="1"/>
              </p:cNvCxnSpPr>
              <p:nvPr/>
            </p:nvCxnSpPr>
            <p:spPr bwMode="auto">
              <a:xfrm flipH="1" flipV="1">
                <a:off x="890234" y="0"/>
                <a:ext cx="238937" cy="220268"/>
              </a:xfrm>
              <a:prstGeom prst="line">
                <a:avLst/>
              </a:prstGeom>
              <a:grpFill/>
              <a:ln w="12700">
                <a:solidFill>
                  <a:schemeClr val="bg1">
                    <a:lumMod val="50000"/>
                  </a:schemeClr>
                </a:solidFill>
                <a:round/>
              </a:ln>
            </p:spPr>
          </p:cxnSp>
          <p:cxnSp>
            <p:nvCxnSpPr>
              <p:cNvPr id="31" name="Straight Connector 76"/>
              <p:cNvCxnSpPr>
                <a:cxnSpLocks noChangeShapeType="1"/>
              </p:cNvCxnSpPr>
              <p:nvPr/>
            </p:nvCxnSpPr>
            <p:spPr bwMode="auto">
              <a:xfrm flipH="1">
                <a:off x="0" y="3864"/>
                <a:ext cx="890234" cy="0"/>
              </a:xfrm>
              <a:prstGeom prst="line">
                <a:avLst/>
              </a:prstGeom>
              <a:grpFill/>
              <a:ln w="12700">
                <a:solidFill>
                  <a:schemeClr val="bg1">
                    <a:lumMod val="50000"/>
                  </a:schemeClr>
                </a:solidFill>
                <a:round/>
              </a:ln>
            </p:spPr>
          </p:cxnSp>
        </p:grpSp>
        <p:grpSp>
          <p:nvGrpSpPr>
            <p:cNvPr id="22" name="Group 81"/>
            <p:cNvGrpSpPr/>
            <p:nvPr/>
          </p:nvGrpSpPr>
          <p:grpSpPr bwMode="auto">
            <a:xfrm flipV="1">
              <a:off x="3840163" y="5021263"/>
              <a:ext cx="1327150" cy="266700"/>
              <a:chOff x="0" y="0"/>
              <a:chExt cx="1074354" cy="220268"/>
            </a:xfrm>
            <a:grpFill/>
          </p:grpSpPr>
          <p:cxnSp>
            <p:nvCxnSpPr>
              <p:cNvPr id="28" name="Straight Connector 82"/>
              <p:cNvCxnSpPr>
                <a:cxnSpLocks noChangeShapeType="1"/>
              </p:cNvCxnSpPr>
              <p:nvPr/>
            </p:nvCxnSpPr>
            <p:spPr bwMode="auto">
              <a:xfrm flipH="1" flipV="1">
                <a:off x="835323" y="0"/>
                <a:ext cx="239031" cy="220268"/>
              </a:xfrm>
              <a:prstGeom prst="line">
                <a:avLst/>
              </a:prstGeom>
              <a:grpFill/>
              <a:ln w="12700">
                <a:solidFill>
                  <a:schemeClr val="tx1">
                    <a:lumMod val="50000"/>
                    <a:lumOff val="50000"/>
                  </a:schemeClr>
                </a:solidFill>
                <a:round/>
              </a:ln>
            </p:spPr>
          </p:cxnSp>
          <p:cxnSp>
            <p:nvCxnSpPr>
              <p:cNvPr id="29" name="Straight Connector 83"/>
              <p:cNvCxnSpPr>
                <a:cxnSpLocks noChangeShapeType="1"/>
              </p:cNvCxnSpPr>
              <p:nvPr/>
            </p:nvCxnSpPr>
            <p:spPr bwMode="auto">
              <a:xfrm flipH="1" flipV="1">
                <a:off x="0" y="3934"/>
                <a:ext cx="835323" cy="0"/>
              </a:xfrm>
              <a:prstGeom prst="line">
                <a:avLst/>
              </a:prstGeom>
              <a:grpFill/>
              <a:ln w="12700">
                <a:solidFill>
                  <a:schemeClr val="tx1">
                    <a:lumMod val="50000"/>
                    <a:lumOff val="50000"/>
                  </a:schemeClr>
                </a:solidFill>
                <a:round/>
              </a:ln>
            </p:spPr>
          </p:cxnSp>
        </p:grpSp>
        <p:grpSp>
          <p:nvGrpSpPr>
            <p:cNvPr id="23" name="Group 84"/>
            <p:cNvGrpSpPr/>
            <p:nvPr/>
          </p:nvGrpSpPr>
          <p:grpSpPr bwMode="auto">
            <a:xfrm flipH="1" flipV="1">
              <a:off x="6915150" y="5062538"/>
              <a:ext cx="1395413" cy="273050"/>
              <a:chOff x="0" y="0"/>
              <a:chExt cx="1129170" cy="220268"/>
            </a:xfrm>
            <a:grpFill/>
          </p:grpSpPr>
          <p:cxnSp>
            <p:nvCxnSpPr>
              <p:cNvPr id="26" name="Straight Connector 85"/>
              <p:cNvCxnSpPr>
                <a:cxnSpLocks noChangeShapeType="1"/>
              </p:cNvCxnSpPr>
              <p:nvPr/>
            </p:nvCxnSpPr>
            <p:spPr bwMode="auto">
              <a:xfrm flipH="1" flipV="1">
                <a:off x="890233" y="0"/>
                <a:ext cx="238937" cy="220268"/>
              </a:xfrm>
              <a:prstGeom prst="line">
                <a:avLst/>
              </a:prstGeom>
              <a:grpFill/>
              <a:ln w="12700">
                <a:solidFill>
                  <a:schemeClr val="tx1">
                    <a:lumMod val="50000"/>
                    <a:lumOff val="50000"/>
                  </a:schemeClr>
                </a:solidFill>
                <a:round/>
              </a:ln>
            </p:spPr>
          </p:cxnSp>
          <p:cxnSp>
            <p:nvCxnSpPr>
              <p:cNvPr id="27" name="Straight Connector 86"/>
              <p:cNvCxnSpPr>
                <a:cxnSpLocks noChangeShapeType="1"/>
              </p:cNvCxnSpPr>
              <p:nvPr/>
            </p:nvCxnSpPr>
            <p:spPr bwMode="auto">
              <a:xfrm flipH="1" flipV="1">
                <a:off x="0" y="3842"/>
                <a:ext cx="890233" cy="0"/>
              </a:xfrm>
              <a:prstGeom prst="line">
                <a:avLst/>
              </a:prstGeom>
              <a:grpFill/>
              <a:ln w="12700">
                <a:solidFill>
                  <a:schemeClr val="tx1">
                    <a:lumMod val="50000"/>
                    <a:lumOff val="50000"/>
                  </a:schemeClr>
                </a:solidFill>
                <a:round/>
              </a:ln>
            </p:spPr>
          </p:cxnSp>
        </p:grpSp>
        <p:cxnSp>
          <p:nvCxnSpPr>
            <p:cNvPr id="24" name="Straight Connector 89"/>
            <p:cNvCxnSpPr>
              <a:cxnSpLocks noChangeShapeType="1"/>
            </p:cNvCxnSpPr>
            <p:nvPr/>
          </p:nvCxnSpPr>
          <p:spPr bwMode="auto">
            <a:xfrm flipH="1">
              <a:off x="7681913" y="3627438"/>
              <a:ext cx="646112" cy="0"/>
            </a:xfrm>
            <a:prstGeom prst="line">
              <a:avLst/>
            </a:prstGeom>
            <a:grpFill/>
            <a:ln w="12700">
              <a:solidFill>
                <a:schemeClr val="tx1">
                  <a:lumMod val="50000"/>
                  <a:lumOff val="50000"/>
                </a:schemeClr>
              </a:solidFill>
              <a:round/>
            </a:ln>
          </p:spPr>
        </p:cxnSp>
        <p:cxnSp>
          <p:nvCxnSpPr>
            <p:cNvPr id="25" name="Straight Connector 89"/>
            <p:cNvCxnSpPr>
              <a:cxnSpLocks noChangeShapeType="1"/>
            </p:cNvCxnSpPr>
            <p:nvPr/>
          </p:nvCxnSpPr>
          <p:spPr bwMode="auto">
            <a:xfrm flipH="1">
              <a:off x="3840163" y="3609975"/>
              <a:ext cx="608547" cy="0"/>
            </a:xfrm>
            <a:prstGeom prst="line">
              <a:avLst/>
            </a:prstGeom>
            <a:grpFill/>
            <a:ln w="12700">
              <a:solidFill>
                <a:schemeClr val="tx1">
                  <a:lumMod val="50000"/>
                  <a:lumOff val="50000"/>
                </a:schemeClr>
              </a:solidFill>
              <a:round/>
            </a:ln>
          </p:spPr>
        </p:cxnSp>
      </p:grpSp>
      <p:sp>
        <p:nvSpPr>
          <p:cNvPr id="34" name="文本框 33"/>
          <p:cNvSpPr txBox="1"/>
          <p:nvPr/>
        </p:nvSpPr>
        <p:spPr>
          <a:xfrm>
            <a:off x="787803" y="1339796"/>
            <a:ext cx="1963844" cy="245110"/>
          </a:xfrm>
          <a:prstGeom prst="rect">
            <a:avLst/>
          </a:prstGeom>
          <a:noFill/>
        </p:spPr>
        <p:txBody>
          <a:bodyPr wrap="square" rtlCol="0">
            <a:spAutoFit/>
          </a:bodyPr>
          <a:lstStyle/>
          <a:p>
            <a:pPr algn="ctr">
              <a:spcBef>
                <a:spcPts val="600"/>
              </a:spcBef>
            </a:pPr>
            <a:r>
              <a:rPr lang="en-US" altLang="zh-CN" sz="1000" dirty="0">
                <a:latin typeface="微软雅黑" panose="020B0503020204020204" pitchFamily="34" charset="-122"/>
                <a:ea typeface="微软雅黑" panose="020B0503020204020204" pitchFamily="34" charset="-122"/>
                <a:cs typeface="Hiragino Sans GB W3" charset="-122"/>
              </a:rPr>
              <a:t>Decision Tree</a:t>
            </a:r>
          </a:p>
        </p:txBody>
      </p:sp>
      <p:sp>
        <p:nvSpPr>
          <p:cNvPr id="35" name="文本框 34"/>
          <p:cNvSpPr txBox="1"/>
          <p:nvPr/>
        </p:nvSpPr>
        <p:spPr>
          <a:xfrm>
            <a:off x="782471" y="2677806"/>
            <a:ext cx="1963844" cy="245110"/>
          </a:xfrm>
          <a:prstGeom prst="rect">
            <a:avLst/>
          </a:prstGeom>
          <a:noFill/>
        </p:spPr>
        <p:txBody>
          <a:bodyPr wrap="square" rtlCol="0">
            <a:spAutoFit/>
          </a:bodyPr>
          <a:lstStyle/>
          <a:p>
            <a:pPr algn="ctr">
              <a:spcBef>
                <a:spcPts val="600"/>
              </a:spcBef>
            </a:pPr>
            <a:r>
              <a:rPr lang="en-US" altLang="zh-CN" sz="1000" dirty="0">
                <a:latin typeface="微软雅黑" panose="020B0503020204020204" pitchFamily="34" charset="-122"/>
                <a:ea typeface="微软雅黑" panose="020B0503020204020204" pitchFamily="34" charset="-122"/>
                <a:cs typeface="Hiragino Sans GB W3" charset="-122"/>
              </a:rPr>
              <a:t>Support Vector Machine</a:t>
            </a:r>
          </a:p>
        </p:txBody>
      </p:sp>
      <p:sp>
        <p:nvSpPr>
          <p:cNvPr id="36" name="文本框 35"/>
          <p:cNvSpPr txBox="1"/>
          <p:nvPr/>
        </p:nvSpPr>
        <p:spPr>
          <a:xfrm>
            <a:off x="780609" y="4111076"/>
            <a:ext cx="1963844" cy="245110"/>
          </a:xfrm>
          <a:prstGeom prst="rect">
            <a:avLst/>
          </a:prstGeom>
          <a:noFill/>
        </p:spPr>
        <p:txBody>
          <a:bodyPr wrap="square" rtlCol="0">
            <a:spAutoFit/>
          </a:bodyPr>
          <a:lstStyle/>
          <a:p>
            <a:pPr algn="ctr">
              <a:spcBef>
                <a:spcPts val="600"/>
              </a:spcBef>
            </a:pPr>
            <a:r>
              <a:rPr lang="en-US" altLang="zh-CN" sz="1000" dirty="0">
                <a:latin typeface="微软雅黑" panose="020B0503020204020204" pitchFamily="34" charset="-122"/>
                <a:ea typeface="微软雅黑" panose="020B0503020204020204" pitchFamily="34" charset="-122"/>
                <a:cs typeface="Hiragino Sans GB W3" charset="-122"/>
              </a:rPr>
              <a:t>Random Forest</a:t>
            </a:r>
          </a:p>
        </p:txBody>
      </p:sp>
      <p:sp>
        <p:nvSpPr>
          <p:cNvPr id="37" name="文本框 36"/>
          <p:cNvSpPr txBox="1"/>
          <p:nvPr/>
        </p:nvSpPr>
        <p:spPr>
          <a:xfrm>
            <a:off x="6597041" y="1339796"/>
            <a:ext cx="1963844" cy="245110"/>
          </a:xfrm>
          <a:prstGeom prst="rect">
            <a:avLst/>
          </a:prstGeom>
          <a:noFill/>
        </p:spPr>
        <p:txBody>
          <a:bodyPr wrap="square" rtlCol="0">
            <a:spAutoFit/>
          </a:bodyPr>
          <a:lstStyle/>
          <a:p>
            <a:pPr algn="ctr">
              <a:spcBef>
                <a:spcPts val="600"/>
              </a:spcBef>
            </a:pPr>
            <a:r>
              <a:rPr lang="en-US" altLang="zh-CN" sz="1000" dirty="0">
                <a:latin typeface="微软雅黑" panose="020B0503020204020204" pitchFamily="34" charset="-122"/>
                <a:ea typeface="微软雅黑" panose="020B0503020204020204" pitchFamily="34" charset="-122"/>
                <a:cs typeface="Hiragino Sans GB W3" charset="-122"/>
              </a:rPr>
              <a:t>K-Nearest Neighbours</a:t>
            </a:r>
          </a:p>
        </p:txBody>
      </p:sp>
      <p:sp>
        <p:nvSpPr>
          <p:cNvPr id="38" name="文本框 37"/>
          <p:cNvSpPr txBox="1"/>
          <p:nvPr/>
        </p:nvSpPr>
        <p:spPr>
          <a:xfrm>
            <a:off x="6513830" y="2725420"/>
            <a:ext cx="1691640" cy="245110"/>
          </a:xfrm>
          <a:prstGeom prst="rect">
            <a:avLst/>
          </a:prstGeom>
          <a:noFill/>
        </p:spPr>
        <p:txBody>
          <a:bodyPr wrap="square" rtlCol="0">
            <a:spAutoFit/>
          </a:bodyPr>
          <a:lstStyle/>
          <a:p>
            <a:pPr algn="ctr">
              <a:spcBef>
                <a:spcPts val="600"/>
              </a:spcBef>
            </a:pPr>
            <a:r>
              <a:rPr lang="en-US" altLang="zh-CN" sz="1000" dirty="0">
                <a:latin typeface="微软雅黑" panose="020B0503020204020204" pitchFamily="34" charset="-122"/>
                <a:ea typeface="微软雅黑" panose="020B0503020204020204" pitchFamily="34" charset="-122"/>
                <a:cs typeface="Hiragino Sans GB W3" charset="-122"/>
              </a:rPr>
              <a:t>Adaboost</a:t>
            </a:r>
          </a:p>
        </p:txBody>
      </p:sp>
      <p:sp>
        <p:nvSpPr>
          <p:cNvPr id="39" name="文本框 38"/>
          <p:cNvSpPr txBox="1"/>
          <p:nvPr/>
        </p:nvSpPr>
        <p:spPr>
          <a:xfrm>
            <a:off x="6513647" y="4146636"/>
            <a:ext cx="1963844" cy="245110"/>
          </a:xfrm>
          <a:prstGeom prst="rect">
            <a:avLst/>
          </a:prstGeom>
          <a:noFill/>
        </p:spPr>
        <p:txBody>
          <a:bodyPr wrap="square" rtlCol="0">
            <a:spAutoFit/>
          </a:bodyPr>
          <a:lstStyle/>
          <a:p>
            <a:pPr algn="ctr">
              <a:spcBef>
                <a:spcPts val="600"/>
              </a:spcBef>
            </a:pPr>
            <a:r>
              <a:rPr lang="en-US" altLang="zh-CN" sz="1000" dirty="0">
                <a:latin typeface="微软雅黑" panose="020B0503020204020204" pitchFamily="34" charset="-122"/>
                <a:ea typeface="微软雅黑" panose="020B0503020204020204" pitchFamily="34" charset="-122"/>
                <a:cs typeface="Hiragino Sans GB W3" charset="-122"/>
              </a:rPr>
              <a:t>Neural Network</a:t>
            </a:r>
          </a:p>
        </p:txBody>
      </p:sp>
      <p:sp>
        <p:nvSpPr>
          <p:cNvPr id="40" name="TextBox 9"/>
          <p:cNvSpPr txBox="1"/>
          <p:nvPr/>
        </p:nvSpPr>
        <p:spPr>
          <a:xfrm>
            <a:off x="2898775" y="314325"/>
            <a:ext cx="3565525" cy="349250"/>
          </a:xfrm>
          <a:prstGeom prst="rect">
            <a:avLst/>
          </a:prstGeom>
          <a:noFill/>
        </p:spPr>
        <p:txBody>
          <a:bodyPr wrap="square" lIns="72446" tIns="36223" rIns="72446" bIns="36223" rtlCol="0">
            <a:spAutoFit/>
          </a:bodyPr>
          <a:lstStyle/>
          <a:p>
            <a:r>
              <a:rPr lang="en-US" altLang="zh-CN" dirty="0">
                <a:solidFill>
                  <a:schemeClr val="tx1">
                    <a:lumMod val="95000"/>
                    <a:lumOff val="5000"/>
                  </a:schemeClr>
                </a:solidFill>
                <a:latin typeface="微软雅黑" panose="020B0503020204020204" pitchFamily="34" charset="-122"/>
                <a:ea typeface="微软雅黑" panose="020B0503020204020204" pitchFamily="34" charset="-122"/>
              </a:rPr>
              <a:t>Machine Learning Algorithm</a:t>
            </a: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wipe(down)">
                                      <p:cBhvr>
                                        <p:cTn id="12" dur="500"/>
                                        <p:tgtEl>
                                          <p:spTgt spid="3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wipe(down)">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down)">
                                      <p:cBhvr>
                                        <p:cTn id="22" dur="500"/>
                                        <p:tgtEl>
                                          <p:spTgt spid="3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wipe(down)">
                                      <p:cBhvr>
                                        <p:cTn id="27" dur="500"/>
                                        <p:tgtEl>
                                          <p:spTgt spid="3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wipe(down)">
                                      <p:cBhvr>
                                        <p:cTn id="32" dur="500"/>
                                        <p:tgtEl>
                                          <p:spTgt spid="3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wipe(down)">
                                      <p:cBhvr>
                                        <p:cTn id="3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P spid="37" grpId="0"/>
      <p:bldP spid="38" grpId="0"/>
      <p:bldP spid="3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4"/>
          <p:cNvSpPr>
            <a:spLocks noChangeArrowheads="1"/>
          </p:cNvSpPr>
          <p:nvPr/>
        </p:nvSpPr>
        <p:spPr bwMode="auto">
          <a:xfrm>
            <a:off x="2134235" y="232410"/>
            <a:ext cx="4880610" cy="33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b="1" dirty="0">
                <a:solidFill>
                  <a:schemeClr val="bg2">
                    <a:lumMod val="25000"/>
                  </a:schemeClr>
                </a:solidFill>
                <a:latin typeface="微软雅黑" panose="020B0503020204020204" pitchFamily="34" charset="-122"/>
                <a:ea typeface="微软雅黑" panose="020B0503020204020204" pitchFamily="34" charset="-122"/>
              </a:rPr>
              <a:t>Select  Feature</a:t>
            </a:r>
            <a:r>
              <a:rPr lang="en-US" altLang="zh-CN" b="1" dirty="0">
                <a:solidFill>
                  <a:schemeClr val="bg2">
                    <a:lumMod val="25000"/>
                  </a:schemeClr>
                </a:solidFill>
                <a:latin typeface="微软雅黑" panose="020B0503020204020204" pitchFamily="34" charset="-122"/>
                <a:ea typeface="微软雅黑" panose="020B0503020204020204" pitchFamily="34" charset="-122"/>
              </a:rPr>
              <a:t>s for ML Algorithm Process</a:t>
            </a:r>
          </a:p>
        </p:txBody>
      </p:sp>
      <p:sp>
        <p:nvSpPr>
          <p:cNvPr id="5" name="文本框 4"/>
          <p:cNvSpPr txBox="1"/>
          <p:nvPr/>
        </p:nvSpPr>
        <p:spPr>
          <a:xfrm>
            <a:off x="425450" y="876935"/>
            <a:ext cx="5359400" cy="829945"/>
          </a:xfrm>
          <a:prstGeom prst="rect">
            <a:avLst/>
          </a:prstGeom>
          <a:noFill/>
        </p:spPr>
        <p:txBody>
          <a:bodyPr wrap="square" rtlCol="0" anchor="t">
            <a:spAutoFit/>
          </a:bodyPr>
          <a:lstStyle/>
          <a:p>
            <a:pPr algn="just"/>
            <a:r>
              <a:rPr lang="en-US" altLang="zh-CN" sz="1200"/>
              <a:t>After comparing with all the feature pairs, we </a:t>
            </a:r>
            <a:r>
              <a:rPr lang="zh-CN" altLang="en-US" sz="1200"/>
              <a:t>decided to try just </a:t>
            </a:r>
            <a:r>
              <a:rPr lang="en-US" altLang="zh-CN" sz="1200"/>
              <a:t>3</a:t>
            </a:r>
            <a:r>
              <a:rPr lang="zh-CN" altLang="en-US" sz="1200"/>
              <a:t> features</a:t>
            </a:r>
            <a:r>
              <a:rPr lang="en-US" altLang="zh-CN" sz="1200"/>
              <a:t>.</a:t>
            </a:r>
            <a:endParaRPr lang="zh-CN" altLang="en-US" sz="1200"/>
          </a:p>
          <a:p>
            <a:pPr algn="just"/>
            <a:r>
              <a:rPr lang="zh-CN" altLang="en-US" sz="1200"/>
              <a:t> </a:t>
            </a:r>
            <a:r>
              <a:rPr lang="en-US" altLang="zh-CN" sz="1200"/>
              <a:t>T</a:t>
            </a:r>
            <a:r>
              <a:rPr lang="zh-CN" altLang="en-US" sz="1200"/>
              <a:t>he best financial feature, 'exercised_stock_options', and the best email feature, 'poi_email_ratio'.   a feature list of ['poi', 'exercised_stock_options', 'poi_email_ratio'].</a:t>
            </a:r>
          </a:p>
        </p:txBody>
      </p:sp>
      <p:pic>
        <p:nvPicPr>
          <p:cNvPr id="2" name="图片 10"/>
          <p:cNvPicPr>
            <a:picLocks noChangeAspect="1"/>
          </p:cNvPicPr>
          <p:nvPr/>
        </p:nvPicPr>
        <p:blipFill>
          <a:blip r:embed="rId3"/>
          <a:stretch>
            <a:fillRect/>
          </a:stretch>
        </p:blipFill>
        <p:spPr>
          <a:xfrm>
            <a:off x="510540" y="1779905"/>
            <a:ext cx="5274310" cy="1037590"/>
          </a:xfrm>
          <a:prstGeom prst="rect">
            <a:avLst/>
          </a:prstGeom>
        </p:spPr>
      </p:pic>
      <p:pic>
        <p:nvPicPr>
          <p:cNvPr id="11" name="图片 11"/>
          <p:cNvPicPr>
            <a:picLocks noChangeAspect="1"/>
          </p:cNvPicPr>
          <p:nvPr/>
        </p:nvPicPr>
        <p:blipFill>
          <a:blip r:embed="rId4"/>
          <a:stretch>
            <a:fillRect/>
          </a:stretch>
        </p:blipFill>
        <p:spPr>
          <a:xfrm>
            <a:off x="3801745" y="2890520"/>
            <a:ext cx="5129530" cy="222377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4"/>
          <p:cNvSpPr>
            <a:spLocks noChangeArrowheads="1"/>
          </p:cNvSpPr>
          <p:nvPr/>
        </p:nvSpPr>
        <p:spPr bwMode="auto">
          <a:xfrm>
            <a:off x="2134235" y="232410"/>
            <a:ext cx="4880610" cy="33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b="1" dirty="0">
                <a:solidFill>
                  <a:schemeClr val="bg2">
                    <a:lumMod val="25000"/>
                  </a:schemeClr>
                </a:solidFill>
                <a:latin typeface="微软雅黑" panose="020B0503020204020204" pitchFamily="34" charset="-122"/>
                <a:ea typeface="微软雅黑" panose="020B0503020204020204" pitchFamily="34" charset="-122"/>
              </a:rPr>
              <a:t>Select  Feature</a:t>
            </a:r>
            <a:r>
              <a:rPr lang="en-US" altLang="zh-CN" b="1" dirty="0">
                <a:solidFill>
                  <a:schemeClr val="bg2">
                    <a:lumMod val="25000"/>
                  </a:schemeClr>
                </a:solidFill>
                <a:latin typeface="微软雅黑" panose="020B0503020204020204" pitchFamily="34" charset="-122"/>
                <a:ea typeface="微软雅黑" panose="020B0503020204020204" pitchFamily="34" charset="-122"/>
              </a:rPr>
              <a:t>s for ML Algorithm Process</a:t>
            </a:r>
          </a:p>
        </p:txBody>
      </p:sp>
      <p:pic>
        <p:nvPicPr>
          <p:cNvPr id="15" name="图片 15"/>
          <p:cNvPicPr>
            <a:picLocks noChangeAspect="1"/>
          </p:cNvPicPr>
          <p:nvPr/>
        </p:nvPicPr>
        <p:blipFill>
          <a:blip r:embed="rId3"/>
          <a:stretch>
            <a:fillRect/>
          </a:stretch>
        </p:blipFill>
        <p:spPr>
          <a:xfrm>
            <a:off x="313690" y="843280"/>
            <a:ext cx="3440430" cy="3839210"/>
          </a:xfrm>
          <a:prstGeom prst="rect">
            <a:avLst/>
          </a:prstGeom>
        </p:spPr>
      </p:pic>
      <p:pic>
        <p:nvPicPr>
          <p:cNvPr id="2" name="图片 1"/>
          <p:cNvPicPr>
            <a:picLocks noChangeAspect="1"/>
          </p:cNvPicPr>
          <p:nvPr/>
        </p:nvPicPr>
        <p:blipFill>
          <a:blip r:embed="rId4"/>
          <a:stretch>
            <a:fillRect/>
          </a:stretch>
        </p:blipFill>
        <p:spPr>
          <a:xfrm>
            <a:off x="5514975" y="810260"/>
            <a:ext cx="3239770" cy="383603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4"/>
          <p:cNvSpPr>
            <a:spLocks noChangeArrowheads="1"/>
          </p:cNvSpPr>
          <p:nvPr/>
        </p:nvSpPr>
        <p:spPr bwMode="auto">
          <a:xfrm>
            <a:off x="2134235" y="232410"/>
            <a:ext cx="4880610" cy="33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b="1" dirty="0">
                <a:solidFill>
                  <a:schemeClr val="bg2">
                    <a:lumMod val="25000"/>
                  </a:schemeClr>
                </a:solidFill>
                <a:latin typeface="微软雅黑" panose="020B0503020204020204" pitchFamily="34" charset="-122"/>
                <a:ea typeface="微软雅黑" panose="020B0503020204020204" pitchFamily="34" charset="-122"/>
              </a:rPr>
              <a:t>Select </a:t>
            </a:r>
            <a:r>
              <a:rPr lang="en-US" altLang="zh-CN" b="1" dirty="0">
                <a:solidFill>
                  <a:schemeClr val="bg2">
                    <a:lumMod val="25000"/>
                  </a:schemeClr>
                </a:solidFill>
                <a:latin typeface="微软雅黑" panose="020B0503020204020204" pitchFamily="34" charset="-122"/>
                <a:ea typeface="微软雅黑" panose="020B0503020204020204" pitchFamily="34" charset="-122"/>
              </a:rPr>
              <a:t> ML Algorithm Model</a:t>
            </a:r>
          </a:p>
        </p:txBody>
      </p:sp>
      <p:sp>
        <p:nvSpPr>
          <p:cNvPr id="5" name="文本框 4"/>
          <p:cNvSpPr txBox="1"/>
          <p:nvPr/>
        </p:nvSpPr>
        <p:spPr>
          <a:xfrm>
            <a:off x="425450" y="1598930"/>
            <a:ext cx="4192270" cy="1198880"/>
          </a:xfrm>
          <a:prstGeom prst="rect">
            <a:avLst/>
          </a:prstGeom>
          <a:noFill/>
        </p:spPr>
        <p:txBody>
          <a:bodyPr wrap="square" rtlCol="0" anchor="t">
            <a:spAutoFit/>
          </a:bodyPr>
          <a:lstStyle/>
          <a:p>
            <a:pPr algn="just"/>
            <a:r>
              <a:rPr sz="1200" dirty="0"/>
              <a:t>After calculation and comparison of various ml algorithms</a:t>
            </a:r>
            <a:r>
              <a:rPr lang="en-US" sz="1200" dirty="0"/>
              <a:t>, t</a:t>
            </a:r>
            <a:r>
              <a:rPr sz="1200" dirty="0"/>
              <a:t>he algorithm </a:t>
            </a:r>
            <a:r>
              <a:rPr lang="en-US" sz="1200" dirty="0"/>
              <a:t>We</a:t>
            </a:r>
            <a:r>
              <a:rPr sz="1200" dirty="0"/>
              <a:t>'ve chosen is a </a:t>
            </a:r>
            <a:r>
              <a:rPr sz="1200" b="1" dirty="0"/>
              <a:t>Decision Tree Classifier</a:t>
            </a:r>
            <a:r>
              <a:rPr sz="1200" dirty="0"/>
              <a:t> with '</a:t>
            </a:r>
            <a:r>
              <a:rPr sz="1200" dirty="0" err="1"/>
              <a:t>min_samples_split</a:t>
            </a:r>
            <a:r>
              <a:rPr sz="1200" dirty="0"/>
              <a:t>' value of 8 and a feature list of ['poi', '</a:t>
            </a:r>
            <a:r>
              <a:rPr sz="1200" dirty="0" err="1"/>
              <a:t>exercised_stock_options</a:t>
            </a:r>
            <a:r>
              <a:rPr sz="1200" dirty="0"/>
              <a:t>', '</a:t>
            </a:r>
            <a:r>
              <a:rPr sz="1200" dirty="0" err="1"/>
              <a:t>poi_email_ratio</a:t>
            </a:r>
            <a:r>
              <a:rPr sz="1200" dirty="0"/>
              <a:t>'].</a:t>
            </a:r>
          </a:p>
          <a:p>
            <a:pPr algn="just"/>
            <a:endParaRPr sz="1200" dirty="0"/>
          </a:p>
          <a:p>
            <a:pPr algn="just"/>
            <a:endParaRPr sz="1200" dirty="0"/>
          </a:p>
        </p:txBody>
      </p:sp>
      <p:pic>
        <p:nvPicPr>
          <p:cNvPr id="3" name="图片 2"/>
          <p:cNvPicPr>
            <a:picLocks noChangeAspect="1"/>
          </p:cNvPicPr>
          <p:nvPr/>
        </p:nvPicPr>
        <p:blipFill>
          <a:blip r:embed="rId3"/>
          <a:stretch>
            <a:fillRect/>
          </a:stretch>
        </p:blipFill>
        <p:spPr>
          <a:xfrm>
            <a:off x="5400675" y="989330"/>
            <a:ext cx="2164715" cy="35401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0" y="0"/>
            <a:ext cx="9144000" cy="5219700"/>
          </a:xfrm>
          <a:prstGeom prst="rect">
            <a:avLst/>
          </a:prstGeom>
        </p:spPr>
      </p:pic>
      <p:sp>
        <p:nvSpPr>
          <p:cNvPr id="4" name="矩形 3"/>
          <p:cNvSpPr/>
          <p:nvPr/>
        </p:nvSpPr>
        <p:spPr>
          <a:xfrm>
            <a:off x="0" y="1145330"/>
            <a:ext cx="9144000" cy="3055717"/>
          </a:xfrm>
          <a:prstGeom prst="rect">
            <a:avLst/>
          </a:prstGeom>
          <a:solidFill>
            <a:srgbClr val="0D0D0D">
              <a:alpha val="85098"/>
            </a:srgbClr>
          </a:solidFill>
          <a:ln>
            <a:solidFill>
              <a:srgbClr val="E3B3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custDataLst>
              <p:tags r:id="rId1"/>
            </p:custDataLst>
          </p:nvPr>
        </p:nvSpPr>
        <p:spPr>
          <a:xfrm>
            <a:off x="661012" y="1651650"/>
            <a:ext cx="1272010" cy="306705"/>
          </a:xfrm>
          <a:prstGeom prst="rect">
            <a:avLst/>
          </a:prstGeom>
          <a:noFill/>
        </p:spPr>
        <p:txBody>
          <a:bodyPr wrap="square" rtlCol="0">
            <a:spAutoFit/>
          </a:bodyPr>
          <a:lstStyle/>
          <a:p>
            <a:pPr algn="l"/>
            <a:r>
              <a:rPr lang="zh-CN" altLang="en-US" sz="1400" b="1" dirty="0">
                <a:solidFill>
                  <a:schemeClr val="bg1"/>
                </a:solidFill>
                <a:latin typeface="微软雅黑" panose="020B0503020204020204" pitchFamily="34" charset="-122"/>
                <a:ea typeface="微软雅黑" panose="020B0503020204020204" pitchFamily="34" charset="-122"/>
              </a:rPr>
              <a:t>Project Goal</a:t>
            </a:r>
          </a:p>
        </p:txBody>
      </p:sp>
      <p:sp>
        <p:nvSpPr>
          <p:cNvPr id="6" name="文本框 5"/>
          <p:cNvSpPr txBox="1"/>
          <p:nvPr>
            <p:custDataLst>
              <p:tags r:id="rId2"/>
            </p:custDataLst>
          </p:nvPr>
        </p:nvSpPr>
        <p:spPr>
          <a:xfrm>
            <a:off x="3721735" y="1686560"/>
            <a:ext cx="2171065" cy="306705"/>
          </a:xfrm>
          <a:prstGeom prst="rect">
            <a:avLst/>
          </a:prstGeom>
          <a:noFill/>
        </p:spPr>
        <p:txBody>
          <a:bodyPr wrap="square" rtlCol="0">
            <a:spAutoFit/>
          </a:bodyPr>
          <a:lstStyle/>
          <a:p>
            <a:r>
              <a:rPr lang="zh-CN" altLang="en-US" sz="1400" b="1" dirty="0">
                <a:solidFill>
                  <a:schemeClr val="bg1"/>
                </a:solidFill>
                <a:latin typeface="微软雅黑" panose="020B0503020204020204" pitchFamily="34" charset="-122"/>
                <a:ea typeface="微软雅黑" panose="020B0503020204020204" pitchFamily="34" charset="-122"/>
              </a:rPr>
              <a:t>Exploring the Dataset</a:t>
            </a:r>
          </a:p>
        </p:txBody>
      </p:sp>
      <p:sp>
        <p:nvSpPr>
          <p:cNvPr id="7" name="文本框 6"/>
          <p:cNvSpPr txBox="1"/>
          <p:nvPr>
            <p:custDataLst>
              <p:tags r:id="rId3"/>
            </p:custDataLst>
          </p:nvPr>
        </p:nvSpPr>
        <p:spPr>
          <a:xfrm>
            <a:off x="694690" y="2938780"/>
            <a:ext cx="2183765" cy="306705"/>
          </a:xfrm>
          <a:prstGeom prst="rect">
            <a:avLst/>
          </a:prstGeom>
          <a:noFill/>
        </p:spPr>
        <p:txBody>
          <a:bodyPr wrap="square" rtlCol="0">
            <a:spAutoFit/>
          </a:bodyPr>
          <a:lstStyle/>
          <a:p>
            <a:r>
              <a:rPr lang="en-US" altLang="zh-CN" sz="1400" b="1" dirty="0">
                <a:solidFill>
                  <a:schemeClr val="bg1"/>
                </a:solidFill>
                <a:latin typeface="微软雅黑" panose="020B0503020204020204" pitchFamily="34" charset="-122"/>
                <a:ea typeface="微软雅黑" panose="020B0503020204020204" pitchFamily="34" charset="-122"/>
              </a:rPr>
              <a:t>Determine</a:t>
            </a:r>
            <a:r>
              <a:rPr lang="zh-CN" altLang="en-US" sz="1400" b="1" dirty="0">
                <a:solidFill>
                  <a:schemeClr val="bg1"/>
                </a:solidFill>
                <a:latin typeface="微软雅黑" panose="020B0503020204020204" pitchFamily="34" charset="-122"/>
                <a:ea typeface="微软雅黑" panose="020B0503020204020204" pitchFamily="34" charset="-122"/>
              </a:rPr>
              <a:t> Algorithm</a:t>
            </a:r>
          </a:p>
        </p:txBody>
      </p:sp>
      <p:sp>
        <p:nvSpPr>
          <p:cNvPr id="8" name="文本框 7"/>
          <p:cNvSpPr txBox="1"/>
          <p:nvPr>
            <p:custDataLst>
              <p:tags r:id="rId4"/>
            </p:custDataLst>
          </p:nvPr>
        </p:nvSpPr>
        <p:spPr>
          <a:xfrm>
            <a:off x="3721735" y="2918460"/>
            <a:ext cx="1498600" cy="521970"/>
          </a:xfrm>
          <a:prstGeom prst="rect">
            <a:avLst/>
          </a:prstGeom>
          <a:noFill/>
        </p:spPr>
        <p:txBody>
          <a:bodyPr wrap="square" rtlCol="0">
            <a:spAutoFit/>
          </a:bodyPr>
          <a:lstStyle/>
          <a:p>
            <a:r>
              <a:rPr lang="zh-CN" altLang="en-US" sz="1400" b="1" dirty="0">
                <a:solidFill>
                  <a:schemeClr val="bg1"/>
                </a:solidFill>
                <a:latin typeface="微软雅黑" panose="020B0503020204020204" pitchFamily="34" charset="-122"/>
                <a:ea typeface="微软雅黑" panose="020B0503020204020204" pitchFamily="34" charset="-122"/>
              </a:rPr>
              <a:t>Validation and Evaluation</a:t>
            </a:r>
          </a:p>
        </p:txBody>
      </p:sp>
      <p:sp>
        <p:nvSpPr>
          <p:cNvPr id="13" name="矩形 12"/>
          <p:cNvSpPr/>
          <p:nvPr>
            <p:custDataLst>
              <p:tags r:id="rId5"/>
            </p:custDataLst>
          </p:nvPr>
        </p:nvSpPr>
        <p:spPr>
          <a:xfrm>
            <a:off x="358730" y="1686398"/>
            <a:ext cx="396493" cy="368300"/>
          </a:xfrm>
          <a:prstGeom prst="rect">
            <a:avLst/>
          </a:prstGeom>
        </p:spPr>
        <p:txBody>
          <a:bodyPr wrap="square">
            <a:spAutoFit/>
          </a:bodyPr>
          <a:lstStyle/>
          <a:p>
            <a:r>
              <a:rPr lang="en-US" altLang="zh-CN" dirty="0">
                <a:solidFill>
                  <a:schemeClr val="bg1"/>
                </a:solidFill>
                <a:latin typeface="Impact" panose="020B0806030902050204" pitchFamily="34" charset="0"/>
              </a:rPr>
              <a:t>01</a:t>
            </a:r>
            <a:endParaRPr lang="zh-CN" altLang="en-US" dirty="0">
              <a:solidFill>
                <a:schemeClr val="bg1"/>
              </a:solidFill>
              <a:latin typeface="Impact" panose="020B0806030902050204" pitchFamily="34" charset="0"/>
            </a:endParaRPr>
          </a:p>
        </p:txBody>
      </p:sp>
      <p:sp>
        <p:nvSpPr>
          <p:cNvPr id="14" name="矩形 13"/>
          <p:cNvSpPr/>
          <p:nvPr>
            <p:custDataLst>
              <p:tags r:id="rId6"/>
            </p:custDataLst>
          </p:nvPr>
        </p:nvSpPr>
        <p:spPr>
          <a:xfrm>
            <a:off x="3384570" y="1686398"/>
            <a:ext cx="423760" cy="368300"/>
          </a:xfrm>
          <a:prstGeom prst="rect">
            <a:avLst/>
          </a:prstGeom>
        </p:spPr>
        <p:txBody>
          <a:bodyPr wrap="square">
            <a:spAutoFit/>
          </a:bodyPr>
          <a:lstStyle/>
          <a:p>
            <a:r>
              <a:rPr lang="en-US" altLang="zh-CN" dirty="0">
                <a:solidFill>
                  <a:schemeClr val="bg1"/>
                </a:solidFill>
                <a:latin typeface="Impact" panose="020B0806030902050204" pitchFamily="34" charset="0"/>
              </a:rPr>
              <a:t>02</a:t>
            </a:r>
            <a:endParaRPr lang="zh-CN" altLang="en-US" dirty="0">
              <a:solidFill>
                <a:schemeClr val="bg1"/>
              </a:solidFill>
              <a:latin typeface="Impact" panose="020B0806030902050204" pitchFamily="34" charset="0"/>
            </a:endParaRPr>
          </a:p>
        </p:txBody>
      </p:sp>
      <p:sp>
        <p:nvSpPr>
          <p:cNvPr id="15" name="矩形 14"/>
          <p:cNvSpPr/>
          <p:nvPr>
            <p:custDataLst>
              <p:tags r:id="rId7"/>
            </p:custDataLst>
          </p:nvPr>
        </p:nvSpPr>
        <p:spPr>
          <a:xfrm>
            <a:off x="358730" y="2971987"/>
            <a:ext cx="430176" cy="368300"/>
          </a:xfrm>
          <a:prstGeom prst="rect">
            <a:avLst/>
          </a:prstGeom>
        </p:spPr>
        <p:txBody>
          <a:bodyPr wrap="square">
            <a:spAutoFit/>
          </a:bodyPr>
          <a:lstStyle/>
          <a:p>
            <a:r>
              <a:rPr lang="en-US" altLang="zh-CN" dirty="0">
                <a:solidFill>
                  <a:schemeClr val="bg1"/>
                </a:solidFill>
                <a:latin typeface="Impact" panose="020B0806030902050204" pitchFamily="34" charset="0"/>
              </a:rPr>
              <a:t>04</a:t>
            </a:r>
            <a:endParaRPr lang="zh-CN" altLang="en-US" dirty="0">
              <a:solidFill>
                <a:schemeClr val="bg1"/>
              </a:solidFill>
              <a:latin typeface="Impact" panose="020B0806030902050204" pitchFamily="34" charset="0"/>
            </a:endParaRPr>
          </a:p>
        </p:txBody>
      </p:sp>
      <p:sp>
        <p:nvSpPr>
          <p:cNvPr id="16" name="矩形 15"/>
          <p:cNvSpPr/>
          <p:nvPr>
            <p:custDataLst>
              <p:tags r:id="rId8"/>
            </p:custDataLst>
          </p:nvPr>
        </p:nvSpPr>
        <p:spPr>
          <a:xfrm>
            <a:off x="3384550" y="2971800"/>
            <a:ext cx="543560" cy="368300"/>
          </a:xfrm>
          <a:prstGeom prst="rect">
            <a:avLst/>
          </a:prstGeom>
        </p:spPr>
        <p:txBody>
          <a:bodyPr wrap="square">
            <a:spAutoFit/>
          </a:bodyPr>
          <a:lstStyle/>
          <a:p>
            <a:r>
              <a:rPr lang="en-US" altLang="zh-CN" dirty="0">
                <a:solidFill>
                  <a:schemeClr val="bg1"/>
                </a:solidFill>
                <a:latin typeface="Impact" panose="020B0806030902050204" pitchFamily="34" charset="0"/>
              </a:rPr>
              <a:t>05</a:t>
            </a:r>
            <a:endParaRPr lang="zh-CN" altLang="en-US" dirty="0">
              <a:solidFill>
                <a:schemeClr val="bg1"/>
              </a:solidFill>
              <a:latin typeface="Impact" panose="020B0806030902050204" pitchFamily="34" charset="0"/>
            </a:endParaRPr>
          </a:p>
        </p:txBody>
      </p:sp>
      <p:sp>
        <p:nvSpPr>
          <p:cNvPr id="3" name="矩形 2"/>
          <p:cNvSpPr/>
          <p:nvPr>
            <p:custDataLst>
              <p:tags r:id="rId9"/>
            </p:custDataLst>
          </p:nvPr>
        </p:nvSpPr>
        <p:spPr>
          <a:xfrm>
            <a:off x="5887040" y="1686747"/>
            <a:ext cx="430176" cy="368300"/>
          </a:xfrm>
          <a:prstGeom prst="rect">
            <a:avLst/>
          </a:prstGeom>
        </p:spPr>
        <p:txBody>
          <a:bodyPr wrap="square">
            <a:spAutoFit/>
          </a:bodyPr>
          <a:lstStyle/>
          <a:p>
            <a:r>
              <a:rPr lang="en-US" altLang="zh-CN" dirty="0">
                <a:solidFill>
                  <a:schemeClr val="bg1"/>
                </a:solidFill>
                <a:latin typeface="Impact" panose="020B0806030902050204" pitchFamily="34" charset="0"/>
              </a:rPr>
              <a:t>03</a:t>
            </a:r>
            <a:endParaRPr lang="zh-CN" altLang="en-US" dirty="0">
              <a:solidFill>
                <a:schemeClr val="bg1"/>
              </a:solidFill>
              <a:latin typeface="Impact" panose="020B0806030902050204" pitchFamily="34" charset="0"/>
            </a:endParaRPr>
          </a:p>
        </p:txBody>
      </p:sp>
      <p:sp>
        <p:nvSpPr>
          <p:cNvPr id="17" name="文本框 16"/>
          <p:cNvSpPr txBox="1"/>
          <p:nvPr>
            <p:custDataLst>
              <p:tags r:id="rId10"/>
            </p:custDataLst>
          </p:nvPr>
        </p:nvSpPr>
        <p:spPr>
          <a:xfrm>
            <a:off x="6223635" y="1651635"/>
            <a:ext cx="1901825" cy="306705"/>
          </a:xfrm>
          <a:prstGeom prst="rect">
            <a:avLst/>
          </a:prstGeom>
          <a:noFill/>
        </p:spPr>
        <p:txBody>
          <a:bodyPr wrap="square" rtlCol="0">
            <a:spAutoFit/>
          </a:bodyPr>
          <a:lstStyle/>
          <a:p>
            <a:pPr algn="l"/>
            <a:r>
              <a:rPr lang="zh-CN" altLang="en-US" sz="1400" b="1" dirty="0">
                <a:solidFill>
                  <a:schemeClr val="bg1"/>
                </a:solidFill>
                <a:latin typeface="微软雅黑" panose="020B0503020204020204" pitchFamily="34" charset="-122"/>
                <a:ea typeface="微软雅黑" panose="020B0503020204020204" pitchFamily="34" charset="-122"/>
                <a:sym typeface="+mn-ea"/>
              </a:rPr>
              <a:t>Feature Selection</a:t>
            </a:r>
          </a:p>
        </p:txBody>
      </p:sp>
      <p:sp>
        <p:nvSpPr>
          <p:cNvPr id="21" name="矩形 20"/>
          <p:cNvSpPr/>
          <p:nvPr>
            <p:custDataLst>
              <p:tags r:id="rId11"/>
            </p:custDataLst>
          </p:nvPr>
        </p:nvSpPr>
        <p:spPr>
          <a:xfrm>
            <a:off x="5893435" y="2948305"/>
            <a:ext cx="520700" cy="368300"/>
          </a:xfrm>
          <a:prstGeom prst="rect">
            <a:avLst/>
          </a:prstGeom>
        </p:spPr>
        <p:txBody>
          <a:bodyPr wrap="square">
            <a:spAutoFit/>
          </a:bodyPr>
          <a:lstStyle/>
          <a:p>
            <a:r>
              <a:rPr lang="en-US" altLang="zh-CN" dirty="0">
                <a:solidFill>
                  <a:schemeClr val="bg1"/>
                </a:solidFill>
                <a:latin typeface="Impact" panose="020B0806030902050204" pitchFamily="34" charset="0"/>
              </a:rPr>
              <a:t>06</a:t>
            </a:r>
            <a:endParaRPr lang="zh-CN" altLang="en-US" dirty="0">
              <a:solidFill>
                <a:schemeClr val="bg1"/>
              </a:solidFill>
              <a:latin typeface="Impact" panose="020B0806030902050204" pitchFamily="34" charset="0"/>
            </a:endParaRPr>
          </a:p>
        </p:txBody>
      </p:sp>
      <p:sp>
        <p:nvSpPr>
          <p:cNvPr id="23" name="文本框 22"/>
          <p:cNvSpPr txBox="1"/>
          <p:nvPr>
            <p:custDataLst>
              <p:tags r:id="rId12"/>
            </p:custDataLst>
          </p:nvPr>
        </p:nvSpPr>
        <p:spPr>
          <a:xfrm>
            <a:off x="6223612" y="2918475"/>
            <a:ext cx="1272010" cy="306705"/>
          </a:xfrm>
          <a:prstGeom prst="rect">
            <a:avLst/>
          </a:prstGeom>
          <a:noFill/>
        </p:spPr>
        <p:txBody>
          <a:bodyPr wrap="square" rtlCol="0">
            <a:spAutoFit/>
          </a:bodyPr>
          <a:lstStyle/>
          <a:p>
            <a:pPr algn="l"/>
            <a:r>
              <a:rPr lang="en-US" altLang="zh-CN" sz="1400" b="1" dirty="0">
                <a:solidFill>
                  <a:schemeClr val="bg1"/>
                </a:solidFill>
                <a:latin typeface="微软雅黑" panose="020B0503020204020204" pitchFamily="34" charset="-122"/>
                <a:ea typeface="微软雅黑" panose="020B0503020204020204" pitchFamily="34" charset="-122"/>
              </a:rPr>
              <a:t>Conclusion</a:t>
            </a:r>
          </a:p>
        </p:txBody>
      </p:sp>
      <p:sp>
        <p:nvSpPr>
          <p:cNvPr id="2" name="文本框 1"/>
          <p:cNvSpPr txBox="1"/>
          <p:nvPr/>
        </p:nvSpPr>
        <p:spPr>
          <a:xfrm>
            <a:off x="755015" y="332105"/>
            <a:ext cx="7698740" cy="460375"/>
          </a:xfrm>
          <a:prstGeom prst="rect">
            <a:avLst/>
          </a:prstGeom>
          <a:noFill/>
        </p:spPr>
        <p:txBody>
          <a:bodyPr wrap="square" rtlCol="0">
            <a:spAutoFit/>
            <a:scene3d>
              <a:camera prst="orthographicFront"/>
              <a:lightRig rig="threePt" dir="t"/>
            </a:scene3d>
            <a:sp3d contourW="12700"/>
          </a:bodyPr>
          <a:lstStyle/>
          <a:p>
            <a:pPr algn="ctr" defTabSz="685800">
              <a:defRPr/>
            </a:pPr>
            <a:r>
              <a:rPr lang="en-US" altLang="zh-CN" sz="2400" dirty="0">
                <a:solidFill>
                  <a:schemeClr val="bg1"/>
                </a:solidFill>
                <a:latin typeface="微软雅黑" panose="020B0503020204020204" pitchFamily="34" charset="-122"/>
                <a:ea typeface="微软雅黑" panose="020B0503020204020204" pitchFamily="34" charset="-122"/>
                <a:cs typeface="经典综艺体简" panose="02010609000101010101" pitchFamily="49" charset="-122"/>
              </a:rPr>
              <a:t>Table of Content</a:t>
            </a: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down)">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wipe(down)">
                                      <p:cBhvr>
                                        <p:cTn id="37" dur="500"/>
                                        <p:tgtEl>
                                          <p:spTgt spid="23"/>
                                        </p:tgtEl>
                                      </p:cBhvr>
                                    </p:animEffect>
                                  </p:childTnLst>
                                </p:cTn>
                              </p:par>
                            </p:childTnLst>
                          </p:cTn>
                        </p:par>
                        <p:par>
                          <p:cTn id="38" fill="hold">
                            <p:stCondLst>
                              <p:cond delay="500"/>
                            </p:stCondLst>
                            <p:childTnLst>
                              <p:par>
                                <p:cTn id="39" presetID="2" presetClass="entr" presetSubtype="8" fill="hold" grpId="0" nodeType="afterEffect">
                                  <p:stCondLst>
                                    <p:cond delay="0"/>
                                  </p:stCondLst>
                                  <p:childTnLst>
                                    <p:set>
                                      <p:cBhvr>
                                        <p:cTn id="40" dur="1" fill="hold">
                                          <p:stCondLst>
                                            <p:cond delay="0"/>
                                          </p:stCondLst>
                                        </p:cTn>
                                        <p:tgtEl>
                                          <p:spTgt spid="2"/>
                                        </p:tgtEl>
                                        <p:attrNameLst>
                                          <p:attrName>style.visibility</p:attrName>
                                        </p:attrNameLst>
                                      </p:cBhvr>
                                      <p:to>
                                        <p:strVal val="visible"/>
                                      </p:to>
                                    </p:set>
                                    <p:anim calcmode="lin" valueType="num">
                                      <p:cBhvr additive="base">
                                        <p:cTn id="41" dur="500" fill="hold"/>
                                        <p:tgtEl>
                                          <p:spTgt spid="2"/>
                                        </p:tgtEl>
                                        <p:attrNameLst>
                                          <p:attrName>ppt_x</p:attrName>
                                        </p:attrNameLst>
                                      </p:cBhvr>
                                      <p:tavLst>
                                        <p:tav tm="0">
                                          <p:val>
                                            <p:strVal val="0-#ppt_w/2"/>
                                          </p:val>
                                        </p:tav>
                                        <p:tav tm="100000">
                                          <p:val>
                                            <p:strVal val="#ppt_x"/>
                                          </p:val>
                                        </p:tav>
                                      </p:tavLst>
                                    </p:anim>
                                    <p:anim calcmode="lin" valueType="num">
                                      <p:cBhvr additive="base">
                                        <p:cTn id="42"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p:bldP spid="6" grpId="0"/>
      <p:bldP spid="7" grpId="0"/>
      <p:bldP spid="8" grpId="0"/>
      <p:bldP spid="17" grpId="0"/>
      <p:bldP spid="23" grpId="0"/>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597306"/>
            <a:ext cx="3067291" cy="2210765"/>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rotWithShape="1">
          <a:blip r:embed="rId3" cstate="print">
            <a:extLst>
              <a:ext uri="{28A0092B-C50C-407E-A947-70E740481C1C}">
                <a14:useLocalDpi xmlns:a14="http://schemas.microsoft.com/office/drawing/2010/main" val="0"/>
              </a:ext>
            </a:extLst>
          </a:blip>
          <a:srcRect l="12784" t="19736" b="44352"/>
          <a:stretch>
            <a:fillRect/>
          </a:stretch>
        </p:blipFill>
        <p:spPr>
          <a:xfrm>
            <a:off x="0" y="1747594"/>
            <a:ext cx="9143999" cy="1874496"/>
          </a:xfrm>
          <a:prstGeom prst="rect">
            <a:avLst/>
          </a:prstGeom>
        </p:spPr>
      </p:pic>
      <p:grpSp>
        <p:nvGrpSpPr>
          <p:cNvPr id="4" name="组合 3"/>
          <p:cNvGrpSpPr/>
          <p:nvPr/>
        </p:nvGrpSpPr>
        <p:grpSpPr>
          <a:xfrm>
            <a:off x="3067291" y="1853000"/>
            <a:ext cx="5960959" cy="1602539"/>
            <a:chOff x="8440344" y="2087880"/>
            <a:chExt cx="2120976" cy="548640"/>
          </a:xfrm>
        </p:grpSpPr>
        <p:sp>
          <p:nvSpPr>
            <p:cNvPr id="5" name="矩形 4"/>
            <p:cNvSpPr/>
            <p:nvPr/>
          </p:nvSpPr>
          <p:spPr>
            <a:xfrm>
              <a:off x="8440344" y="2087880"/>
              <a:ext cx="2120976" cy="548640"/>
            </a:xfrm>
            <a:prstGeom prst="rect">
              <a:avLst/>
            </a:prstGeom>
            <a:solidFill>
              <a:srgbClr val="0D0D0D">
                <a:alpha val="93000"/>
              </a:srgbClr>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526758" y="2286000"/>
              <a:ext cx="34562" cy="175845"/>
            </a:xfrm>
            <a:prstGeom prst="rect">
              <a:avLst/>
            </a:prstGeom>
            <a:solidFill>
              <a:srgbClr val="E3B37E"/>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6"/>
          <p:cNvSpPr txBox="1"/>
          <p:nvPr/>
        </p:nvSpPr>
        <p:spPr>
          <a:xfrm>
            <a:off x="3671888" y="2360551"/>
            <a:ext cx="4984750" cy="1568450"/>
          </a:xfrm>
          <a:prstGeom prst="rect">
            <a:avLst/>
          </a:prstGeom>
          <a:noFill/>
        </p:spPr>
        <p:txBody>
          <a:bodyPr wrap="none" rtlCol="0">
            <a:spAutoFit/>
          </a:bodyPr>
          <a:lstStyle/>
          <a:p>
            <a:pPr algn="l"/>
            <a:r>
              <a:rPr lang="zh-CN" altLang="en-US" sz="3200" b="1" dirty="0">
                <a:solidFill>
                  <a:schemeClr val="bg1"/>
                </a:solidFill>
                <a:latin typeface="微软雅黑" panose="020B0503020204020204" pitchFamily="34" charset="-122"/>
                <a:ea typeface="微软雅黑" panose="020B0503020204020204" pitchFamily="34" charset="-122"/>
                <a:sym typeface="+mn-ea"/>
              </a:rPr>
              <a:t>Validation </a:t>
            </a:r>
            <a:r>
              <a:rPr lang="en-US" altLang="zh-CN" sz="3200" b="1" dirty="0">
                <a:solidFill>
                  <a:schemeClr val="bg1"/>
                </a:solidFill>
                <a:latin typeface="微软雅黑" panose="020B0503020204020204" pitchFamily="34" charset="-122"/>
                <a:ea typeface="微软雅黑" panose="020B0503020204020204" pitchFamily="34" charset="-122"/>
                <a:sym typeface="+mn-ea"/>
              </a:rPr>
              <a:t>&amp;</a:t>
            </a:r>
            <a:r>
              <a:rPr lang="zh-CN" altLang="en-US" sz="3200" b="1" dirty="0">
                <a:solidFill>
                  <a:schemeClr val="bg1"/>
                </a:solidFill>
                <a:latin typeface="微软雅黑" panose="020B0503020204020204" pitchFamily="34" charset="-122"/>
                <a:ea typeface="微软雅黑" panose="020B0503020204020204" pitchFamily="34" charset="-122"/>
                <a:sym typeface="+mn-ea"/>
              </a:rPr>
              <a:t> Evaluation</a:t>
            </a:r>
          </a:p>
          <a:p>
            <a:pPr algn="l"/>
            <a:endParaRPr lang="zh-CN" altLang="en-US" sz="3200" b="1" dirty="0">
              <a:solidFill>
                <a:schemeClr val="bg1"/>
              </a:solidFill>
              <a:latin typeface="微软雅黑" panose="020B0503020204020204" pitchFamily="34" charset="-122"/>
              <a:ea typeface="微软雅黑" panose="020B0503020204020204" pitchFamily="34" charset="-122"/>
            </a:endParaRPr>
          </a:p>
          <a:p>
            <a:pPr algn="l"/>
            <a:endParaRPr lang="zh-CN" altLang="en-US" sz="3200" b="1"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2279825" y="2281461"/>
            <a:ext cx="727710" cy="706755"/>
          </a:xfrm>
          <a:prstGeom prst="rect">
            <a:avLst/>
          </a:prstGeom>
        </p:spPr>
        <p:txBody>
          <a:bodyPr wrap="none">
            <a:spAutoFit/>
          </a:bodyPr>
          <a:lstStyle/>
          <a:p>
            <a:r>
              <a:rPr lang="en-US" altLang="zh-CN" sz="4000" dirty="0">
                <a:solidFill>
                  <a:schemeClr val="bg1"/>
                </a:solidFill>
                <a:latin typeface="Impact" panose="020B0806030902050204" pitchFamily="34" charset="0"/>
              </a:rPr>
              <a:t>05</a:t>
            </a:r>
            <a:endParaRPr lang="zh-CN" altLang="en-US" sz="4000" dirty="0">
              <a:solidFill>
                <a:schemeClr val="bg1"/>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80">
                                          <p:stCondLst>
                                            <p:cond delay="0"/>
                                          </p:stCondLst>
                                        </p:cTn>
                                        <p:tgtEl>
                                          <p:spTgt spid="9"/>
                                        </p:tgtEl>
                                      </p:cBhvr>
                                    </p:animEffect>
                                    <p:anim calcmode="lin" valueType="num">
                                      <p:cBhvr>
                                        <p:cTn id="13"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8" dur="26">
                                          <p:stCondLst>
                                            <p:cond delay="650"/>
                                          </p:stCondLst>
                                        </p:cTn>
                                        <p:tgtEl>
                                          <p:spTgt spid="9"/>
                                        </p:tgtEl>
                                      </p:cBhvr>
                                      <p:to x="100000" y="60000"/>
                                    </p:animScale>
                                    <p:animScale>
                                      <p:cBhvr>
                                        <p:cTn id="19" dur="166" decel="50000">
                                          <p:stCondLst>
                                            <p:cond delay="676"/>
                                          </p:stCondLst>
                                        </p:cTn>
                                        <p:tgtEl>
                                          <p:spTgt spid="9"/>
                                        </p:tgtEl>
                                      </p:cBhvr>
                                      <p:to x="100000" y="100000"/>
                                    </p:animScale>
                                    <p:animScale>
                                      <p:cBhvr>
                                        <p:cTn id="20" dur="26">
                                          <p:stCondLst>
                                            <p:cond delay="1312"/>
                                          </p:stCondLst>
                                        </p:cTn>
                                        <p:tgtEl>
                                          <p:spTgt spid="9"/>
                                        </p:tgtEl>
                                      </p:cBhvr>
                                      <p:to x="100000" y="80000"/>
                                    </p:animScale>
                                    <p:animScale>
                                      <p:cBhvr>
                                        <p:cTn id="21" dur="166" decel="50000">
                                          <p:stCondLst>
                                            <p:cond delay="1338"/>
                                          </p:stCondLst>
                                        </p:cTn>
                                        <p:tgtEl>
                                          <p:spTgt spid="9"/>
                                        </p:tgtEl>
                                      </p:cBhvr>
                                      <p:to x="100000" y="100000"/>
                                    </p:animScale>
                                    <p:animScale>
                                      <p:cBhvr>
                                        <p:cTn id="22" dur="26">
                                          <p:stCondLst>
                                            <p:cond delay="1642"/>
                                          </p:stCondLst>
                                        </p:cTn>
                                        <p:tgtEl>
                                          <p:spTgt spid="9"/>
                                        </p:tgtEl>
                                      </p:cBhvr>
                                      <p:to x="100000" y="90000"/>
                                    </p:animScale>
                                    <p:animScale>
                                      <p:cBhvr>
                                        <p:cTn id="23" dur="166" decel="50000">
                                          <p:stCondLst>
                                            <p:cond delay="1668"/>
                                          </p:stCondLst>
                                        </p:cTn>
                                        <p:tgtEl>
                                          <p:spTgt spid="9"/>
                                        </p:tgtEl>
                                      </p:cBhvr>
                                      <p:to x="100000" y="100000"/>
                                    </p:animScale>
                                    <p:animScale>
                                      <p:cBhvr>
                                        <p:cTn id="24" dur="26">
                                          <p:stCondLst>
                                            <p:cond delay="1808"/>
                                          </p:stCondLst>
                                        </p:cTn>
                                        <p:tgtEl>
                                          <p:spTgt spid="9"/>
                                        </p:tgtEl>
                                      </p:cBhvr>
                                      <p:to x="100000" y="95000"/>
                                    </p:animScale>
                                    <p:animScale>
                                      <p:cBhvr>
                                        <p:cTn id="25" dur="166" decel="50000">
                                          <p:stCondLst>
                                            <p:cond delay="1834"/>
                                          </p:stCondLst>
                                        </p:cTn>
                                        <p:tgtEl>
                                          <p:spTgt spid="9"/>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down)">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4"/>
          <p:cNvSpPr>
            <a:spLocks noChangeArrowheads="1"/>
          </p:cNvSpPr>
          <p:nvPr/>
        </p:nvSpPr>
        <p:spPr bwMode="auto">
          <a:xfrm>
            <a:off x="2134235" y="232410"/>
            <a:ext cx="4880610" cy="33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b="1" dirty="0">
                <a:solidFill>
                  <a:schemeClr val="bg2">
                    <a:lumMod val="25000"/>
                  </a:schemeClr>
                </a:solidFill>
                <a:latin typeface="微软雅黑" panose="020B0503020204020204" pitchFamily="34" charset="-122"/>
                <a:ea typeface="微软雅黑" panose="020B0503020204020204" pitchFamily="34" charset="-122"/>
              </a:rPr>
              <a:t>Validation &amp; Evaluation</a:t>
            </a:r>
          </a:p>
        </p:txBody>
      </p:sp>
      <p:sp>
        <p:nvSpPr>
          <p:cNvPr id="2" name="文本框 1"/>
          <p:cNvSpPr txBox="1"/>
          <p:nvPr/>
        </p:nvSpPr>
        <p:spPr>
          <a:xfrm>
            <a:off x="425450" y="1792605"/>
            <a:ext cx="4192270" cy="1198880"/>
          </a:xfrm>
          <a:prstGeom prst="rect">
            <a:avLst/>
          </a:prstGeom>
          <a:noFill/>
        </p:spPr>
        <p:txBody>
          <a:bodyPr wrap="square" rtlCol="0" anchor="t">
            <a:spAutoFit/>
          </a:bodyPr>
          <a:lstStyle/>
          <a:p>
            <a:pPr algn="just"/>
            <a:r>
              <a:rPr sz="1200" dirty="0"/>
              <a:t>At </a:t>
            </a:r>
            <a:r>
              <a:rPr sz="1200" dirty="0" err="1"/>
              <a:t>min_samples_split</a:t>
            </a:r>
            <a:r>
              <a:rPr sz="1200" dirty="0"/>
              <a:t> = 8, one of the reasons </a:t>
            </a:r>
            <a:r>
              <a:rPr lang="en-US" sz="1200" dirty="0"/>
              <a:t>we</a:t>
            </a:r>
            <a:r>
              <a:rPr sz="1200" dirty="0"/>
              <a:t> chose </a:t>
            </a:r>
            <a:r>
              <a:rPr sz="1200" dirty="0" err="1"/>
              <a:t>min_samples_split</a:t>
            </a:r>
            <a:r>
              <a:rPr sz="1200" dirty="0"/>
              <a:t> was that F1 had the highest score.</a:t>
            </a:r>
          </a:p>
          <a:p>
            <a:pPr algn="just"/>
            <a:r>
              <a:rPr sz="1200" dirty="0"/>
              <a:t>It is F1 that takes into account both the accuracy rate and the recall rate, so that the performance of the classification model can be evaluated more comprehensively.</a:t>
            </a:r>
          </a:p>
          <a:p>
            <a:pPr algn="just"/>
            <a:r>
              <a:rPr sz="1200" dirty="0"/>
              <a:t>F1 = 2 * (Precision * Recall) / (Precision + Recall)</a:t>
            </a:r>
          </a:p>
        </p:txBody>
      </p:sp>
      <p:sp>
        <p:nvSpPr>
          <p:cNvPr id="4" name="文本框 3"/>
          <p:cNvSpPr txBox="1"/>
          <p:nvPr/>
        </p:nvSpPr>
        <p:spPr>
          <a:xfrm>
            <a:off x="504190" y="1215390"/>
            <a:ext cx="3631565" cy="306705"/>
          </a:xfrm>
          <a:prstGeom prst="rect">
            <a:avLst/>
          </a:prstGeom>
          <a:noFill/>
        </p:spPr>
        <p:txBody>
          <a:bodyPr wrap="square" rtlCol="0" anchor="t">
            <a:spAutoFit/>
          </a:bodyPr>
          <a:lstStyle/>
          <a:p>
            <a:r>
              <a:rPr lang="zh-CN" altLang="en-US" sz="1400"/>
              <a:t>Use StratifiedShuffleSplit for the </a:t>
            </a:r>
            <a:r>
              <a:rPr lang="en-US" altLang="zh-CN" sz="1400"/>
              <a:t>validation</a:t>
            </a:r>
            <a:r>
              <a:rPr lang="zh-CN" altLang="en-US" sz="1400"/>
              <a:t> set</a:t>
            </a:r>
            <a:r>
              <a:rPr lang="en-US" altLang="zh-CN" sz="1400"/>
              <a:t>.</a:t>
            </a:r>
          </a:p>
        </p:txBody>
      </p:sp>
      <p:pic>
        <p:nvPicPr>
          <p:cNvPr id="14" name="图片 14"/>
          <p:cNvPicPr>
            <a:picLocks noChangeAspect="1"/>
          </p:cNvPicPr>
          <p:nvPr/>
        </p:nvPicPr>
        <p:blipFill>
          <a:blip r:embed="rId3"/>
          <a:stretch>
            <a:fillRect/>
          </a:stretch>
        </p:blipFill>
        <p:spPr>
          <a:xfrm>
            <a:off x="4937125" y="686753"/>
            <a:ext cx="3740150" cy="39947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597306"/>
            <a:ext cx="3067291" cy="2210765"/>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rotWithShape="1">
          <a:blip r:embed="rId3" cstate="print">
            <a:extLst>
              <a:ext uri="{28A0092B-C50C-407E-A947-70E740481C1C}">
                <a14:useLocalDpi xmlns:a14="http://schemas.microsoft.com/office/drawing/2010/main" val="0"/>
              </a:ext>
            </a:extLst>
          </a:blip>
          <a:srcRect l="12784" t="19736" b="44352"/>
          <a:stretch>
            <a:fillRect/>
          </a:stretch>
        </p:blipFill>
        <p:spPr>
          <a:xfrm>
            <a:off x="0" y="1747594"/>
            <a:ext cx="9143999" cy="1874496"/>
          </a:xfrm>
          <a:prstGeom prst="rect">
            <a:avLst/>
          </a:prstGeom>
        </p:spPr>
      </p:pic>
      <p:grpSp>
        <p:nvGrpSpPr>
          <p:cNvPr id="4" name="组合 3"/>
          <p:cNvGrpSpPr/>
          <p:nvPr/>
        </p:nvGrpSpPr>
        <p:grpSpPr>
          <a:xfrm>
            <a:off x="3067291" y="1853000"/>
            <a:ext cx="5960959" cy="1602539"/>
            <a:chOff x="8440344" y="2087880"/>
            <a:chExt cx="2120976" cy="548640"/>
          </a:xfrm>
        </p:grpSpPr>
        <p:sp>
          <p:nvSpPr>
            <p:cNvPr id="5" name="矩形 4"/>
            <p:cNvSpPr/>
            <p:nvPr/>
          </p:nvSpPr>
          <p:spPr>
            <a:xfrm>
              <a:off x="8440344" y="2087880"/>
              <a:ext cx="2120976" cy="548640"/>
            </a:xfrm>
            <a:prstGeom prst="rect">
              <a:avLst/>
            </a:prstGeom>
            <a:solidFill>
              <a:srgbClr val="0D0D0D">
                <a:alpha val="93000"/>
              </a:srgbClr>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526758" y="2286000"/>
              <a:ext cx="34562" cy="175845"/>
            </a:xfrm>
            <a:prstGeom prst="rect">
              <a:avLst/>
            </a:prstGeom>
            <a:solidFill>
              <a:srgbClr val="E3B37E"/>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6"/>
          <p:cNvSpPr txBox="1"/>
          <p:nvPr/>
        </p:nvSpPr>
        <p:spPr>
          <a:xfrm>
            <a:off x="3671888" y="2360551"/>
            <a:ext cx="2432685" cy="1568450"/>
          </a:xfrm>
          <a:prstGeom prst="rect">
            <a:avLst/>
          </a:prstGeom>
          <a:noFill/>
        </p:spPr>
        <p:txBody>
          <a:bodyPr wrap="none" rtlCol="0">
            <a:spAutoFit/>
          </a:bodyPr>
          <a:lstStyle/>
          <a:p>
            <a:pPr algn="l"/>
            <a:r>
              <a:rPr lang="zh-CN" altLang="en-US" sz="3200" b="1" dirty="0">
                <a:solidFill>
                  <a:schemeClr val="bg1"/>
                </a:solidFill>
                <a:latin typeface="微软雅黑" panose="020B0503020204020204" pitchFamily="34" charset="-122"/>
                <a:ea typeface="微软雅黑" panose="020B0503020204020204" pitchFamily="34" charset="-122"/>
                <a:sym typeface="+mn-ea"/>
              </a:rPr>
              <a:t>Conclusion</a:t>
            </a:r>
          </a:p>
          <a:p>
            <a:pPr algn="l"/>
            <a:endParaRPr lang="zh-CN" altLang="en-US" sz="3200" b="1" dirty="0">
              <a:solidFill>
                <a:schemeClr val="bg1"/>
              </a:solidFill>
              <a:latin typeface="微软雅黑" panose="020B0503020204020204" pitchFamily="34" charset="-122"/>
              <a:ea typeface="微软雅黑" panose="020B0503020204020204" pitchFamily="34" charset="-122"/>
            </a:endParaRPr>
          </a:p>
          <a:p>
            <a:pPr algn="l"/>
            <a:endParaRPr lang="zh-CN" altLang="en-US" sz="3200" b="1"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2279825" y="2281461"/>
            <a:ext cx="730250" cy="706755"/>
          </a:xfrm>
          <a:prstGeom prst="rect">
            <a:avLst/>
          </a:prstGeom>
        </p:spPr>
        <p:txBody>
          <a:bodyPr wrap="none">
            <a:spAutoFit/>
          </a:bodyPr>
          <a:lstStyle/>
          <a:p>
            <a:r>
              <a:rPr lang="en-US" altLang="zh-CN" sz="4000" dirty="0">
                <a:solidFill>
                  <a:schemeClr val="bg1"/>
                </a:solidFill>
                <a:latin typeface="Impact" panose="020B0806030902050204" pitchFamily="34" charset="0"/>
              </a:rPr>
              <a:t>06</a:t>
            </a:r>
            <a:endParaRPr lang="zh-CN" altLang="en-US" sz="4000" dirty="0">
              <a:solidFill>
                <a:schemeClr val="bg1"/>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80">
                                          <p:stCondLst>
                                            <p:cond delay="0"/>
                                          </p:stCondLst>
                                        </p:cTn>
                                        <p:tgtEl>
                                          <p:spTgt spid="9"/>
                                        </p:tgtEl>
                                      </p:cBhvr>
                                    </p:animEffect>
                                    <p:anim calcmode="lin" valueType="num">
                                      <p:cBhvr>
                                        <p:cTn id="13"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8" dur="26">
                                          <p:stCondLst>
                                            <p:cond delay="650"/>
                                          </p:stCondLst>
                                        </p:cTn>
                                        <p:tgtEl>
                                          <p:spTgt spid="9"/>
                                        </p:tgtEl>
                                      </p:cBhvr>
                                      <p:to x="100000" y="60000"/>
                                    </p:animScale>
                                    <p:animScale>
                                      <p:cBhvr>
                                        <p:cTn id="19" dur="166" decel="50000">
                                          <p:stCondLst>
                                            <p:cond delay="676"/>
                                          </p:stCondLst>
                                        </p:cTn>
                                        <p:tgtEl>
                                          <p:spTgt spid="9"/>
                                        </p:tgtEl>
                                      </p:cBhvr>
                                      <p:to x="100000" y="100000"/>
                                    </p:animScale>
                                    <p:animScale>
                                      <p:cBhvr>
                                        <p:cTn id="20" dur="26">
                                          <p:stCondLst>
                                            <p:cond delay="1312"/>
                                          </p:stCondLst>
                                        </p:cTn>
                                        <p:tgtEl>
                                          <p:spTgt spid="9"/>
                                        </p:tgtEl>
                                      </p:cBhvr>
                                      <p:to x="100000" y="80000"/>
                                    </p:animScale>
                                    <p:animScale>
                                      <p:cBhvr>
                                        <p:cTn id="21" dur="166" decel="50000">
                                          <p:stCondLst>
                                            <p:cond delay="1338"/>
                                          </p:stCondLst>
                                        </p:cTn>
                                        <p:tgtEl>
                                          <p:spTgt spid="9"/>
                                        </p:tgtEl>
                                      </p:cBhvr>
                                      <p:to x="100000" y="100000"/>
                                    </p:animScale>
                                    <p:animScale>
                                      <p:cBhvr>
                                        <p:cTn id="22" dur="26">
                                          <p:stCondLst>
                                            <p:cond delay="1642"/>
                                          </p:stCondLst>
                                        </p:cTn>
                                        <p:tgtEl>
                                          <p:spTgt spid="9"/>
                                        </p:tgtEl>
                                      </p:cBhvr>
                                      <p:to x="100000" y="90000"/>
                                    </p:animScale>
                                    <p:animScale>
                                      <p:cBhvr>
                                        <p:cTn id="23" dur="166" decel="50000">
                                          <p:stCondLst>
                                            <p:cond delay="1668"/>
                                          </p:stCondLst>
                                        </p:cTn>
                                        <p:tgtEl>
                                          <p:spTgt spid="9"/>
                                        </p:tgtEl>
                                      </p:cBhvr>
                                      <p:to x="100000" y="100000"/>
                                    </p:animScale>
                                    <p:animScale>
                                      <p:cBhvr>
                                        <p:cTn id="24" dur="26">
                                          <p:stCondLst>
                                            <p:cond delay="1808"/>
                                          </p:stCondLst>
                                        </p:cTn>
                                        <p:tgtEl>
                                          <p:spTgt spid="9"/>
                                        </p:tgtEl>
                                      </p:cBhvr>
                                      <p:to x="100000" y="95000"/>
                                    </p:animScale>
                                    <p:animScale>
                                      <p:cBhvr>
                                        <p:cTn id="25" dur="166" decel="50000">
                                          <p:stCondLst>
                                            <p:cond delay="1834"/>
                                          </p:stCondLst>
                                        </p:cTn>
                                        <p:tgtEl>
                                          <p:spTgt spid="9"/>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down)">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324091" y="1215342"/>
            <a:ext cx="8588415" cy="2743200"/>
          </a:xfrm>
          <a:prstGeom prst="rect">
            <a:avLst/>
          </a:prstGeom>
          <a:no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3"/>
          <a:stretch>
            <a:fillRect/>
          </a:stretch>
        </p:blipFill>
        <p:spPr>
          <a:xfrm>
            <a:off x="413385" y="1309370"/>
            <a:ext cx="8409305" cy="657225"/>
          </a:xfrm>
          <a:prstGeom prst="rect">
            <a:avLst/>
          </a:prstGeom>
        </p:spPr>
      </p:pic>
      <p:sp>
        <p:nvSpPr>
          <p:cNvPr id="9" name="文本框 8"/>
          <p:cNvSpPr txBox="1"/>
          <p:nvPr/>
        </p:nvSpPr>
        <p:spPr>
          <a:xfrm>
            <a:off x="1685925" y="2264410"/>
            <a:ext cx="5932805" cy="922020"/>
          </a:xfrm>
          <a:prstGeom prst="rect">
            <a:avLst/>
          </a:prstGeom>
          <a:noFill/>
        </p:spPr>
        <p:txBody>
          <a:bodyPr wrap="square" rtlCol="0" anchor="t">
            <a:spAutoFit/>
          </a:bodyPr>
          <a:lstStyle/>
          <a:p>
            <a:r>
              <a:rPr lang="zh-CN" altLang="en-US"/>
              <a:t>Based on </a:t>
            </a:r>
            <a:r>
              <a:rPr lang="en-US" altLang="zh-CN"/>
              <a:t>the</a:t>
            </a:r>
            <a:r>
              <a:rPr lang="zh-CN" altLang="en-US"/>
              <a:t> financial and email data</a:t>
            </a:r>
            <a:r>
              <a:rPr lang="en-US" altLang="zh-CN"/>
              <a:t> combing with our ML model</a:t>
            </a:r>
            <a:r>
              <a:rPr lang="zh-CN" altLang="en-US"/>
              <a:t>, </a:t>
            </a:r>
            <a:r>
              <a:rPr lang="en-US" altLang="zh-CN"/>
              <a:t>we</a:t>
            </a:r>
            <a:r>
              <a:rPr lang="zh-CN" altLang="en-US"/>
              <a:t> identified Enron employees who might have committed fraud.</a:t>
            </a:r>
          </a:p>
        </p:txBody>
      </p:sp>
      <p:sp>
        <p:nvSpPr>
          <p:cNvPr id="12" name="Rectangle 24"/>
          <p:cNvSpPr>
            <a:spLocks noChangeArrowheads="1"/>
          </p:cNvSpPr>
          <p:nvPr/>
        </p:nvSpPr>
        <p:spPr bwMode="auto">
          <a:xfrm>
            <a:off x="2134235" y="232410"/>
            <a:ext cx="4880610" cy="33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b="1" dirty="0">
                <a:solidFill>
                  <a:schemeClr val="bg2">
                    <a:lumMod val="25000"/>
                  </a:schemeClr>
                </a:solidFill>
                <a:latin typeface="微软雅黑" panose="020B0503020204020204" pitchFamily="34" charset="-122"/>
                <a:ea typeface="微软雅黑" panose="020B0503020204020204" pitchFamily="34" charset="-122"/>
              </a:rPr>
              <a:t>Conclusion</a:t>
            </a: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rot="19800000">
            <a:off x="6619882" y="2074050"/>
            <a:ext cx="495284" cy="70345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cs typeface="+mn-ea"/>
            </a:endParaRPr>
          </a:p>
        </p:txBody>
      </p:sp>
      <p:sp>
        <p:nvSpPr>
          <p:cNvPr id="6" name="Rectangle 5"/>
          <p:cNvSpPr/>
          <p:nvPr/>
        </p:nvSpPr>
        <p:spPr>
          <a:xfrm rot="19800000">
            <a:off x="5764088" y="2347192"/>
            <a:ext cx="495284" cy="70345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a:cs typeface="+mn-ea"/>
            </a:endParaRPr>
          </a:p>
        </p:txBody>
      </p:sp>
      <p:sp>
        <p:nvSpPr>
          <p:cNvPr id="7" name="Rectangle 6"/>
          <p:cNvSpPr/>
          <p:nvPr/>
        </p:nvSpPr>
        <p:spPr>
          <a:xfrm rot="19800000">
            <a:off x="4909753" y="2619881"/>
            <a:ext cx="492931" cy="706417"/>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a:cs typeface="+mn-ea"/>
            </a:endParaRPr>
          </a:p>
        </p:txBody>
      </p:sp>
      <p:sp>
        <p:nvSpPr>
          <p:cNvPr id="8" name="Freeform 5"/>
          <p:cNvSpPr/>
          <p:nvPr/>
        </p:nvSpPr>
        <p:spPr bwMode="auto">
          <a:xfrm>
            <a:off x="5972879" y="1998447"/>
            <a:ext cx="932667" cy="1128847"/>
          </a:xfrm>
          <a:custGeom>
            <a:avLst/>
            <a:gdLst>
              <a:gd name="T0" fmla="*/ 745 w 1431"/>
              <a:gd name="T1" fmla="*/ 0 h 1732"/>
              <a:gd name="T2" fmla="*/ 0 w 1431"/>
              <a:gd name="T3" fmla="*/ 1732 h 1732"/>
              <a:gd name="T4" fmla="*/ 686 w 1431"/>
              <a:gd name="T5" fmla="*/ 1732 h 1732"/>
              <a:gd name="T6" fmla="*/ 1431 w 1431"/>
              <a:gd name="T7" fmla="*/ 0 h 1732"/>
              <a:gd name="T8" fmla="*/ 745 w 1431"/>
              <a:gd name="T9" fmla="*/ 0 h 1732"/>
            </a:gdLst>
            <a:ahLst/>
            <a:cxnLst>
              <a:cxn ang="0">
                <a:pos x="T0" y="T1"/>
              </a:cxn>
              <a:cxn ang="0">
                <a:pos x="T2" y="T3"/>
              </a:cxn>
              <a:cxn ang="0">
                <a:pos x="T4" y="T5"/>
              </a:cxn>
              <a:cxn ang="0">
                <a:pos x="T6" y="T7"/>
              </a:cxn>
              <a:cxn ang="0">
                <a:pos x="T8" y="T9"/>
              </a:cxn>
            </a:cxnLst>
            <a:rect l="0" t="0" r="r" b="b"/>
            <a:pathLst>
              <a:path w="1431" h="1732">
                <a:moveTo>
                  <a:pt x="745" y="0"/>
                </a:moveTo>
                <a:lnTo>
                  <a:pt x="0" y="1732"/>
                </a:lnTo>
                <a:lnTo>
                  <a:pt x="686" y="1732"/>
                </a:lnTo>
                <a:lnTo>
                  <a:pt x="1431" y="0"/>
                </a:lnTo>
                <a:lnTo>
                  <a:pt x="745" y="0"/>
                </a:lnTo>
                <a:close/>
              </a:path>
            </a:pathLst>
          </a:custGeom>
          <a:solidFill>
            <a:schemeClr val="bg2">
              <a:lumMod val="25000"/>
            </a:schemeClr>
          </a:solidFill>
          <a:ln>
            <a:noFill/>
          </a:ln>
        </p:spPr>
        <p:txBody>
          <a:bodyPr vert="horz" wrap="square" lIns="91416" tIns="45708" rIns="91416" bIns="45708" numCol="1" anchor="t" anchorCtr="0" compatLnSpc="1"/>
          <a:lstStyle/>
          <a:p>
            <a:endParaRPr lang="en-US" sz="1600" b="1">
              <a:cs typeface="+mn-ea"/>
            </a:endParaRPr>
          </a:p>
        </p:txBody>
      </p:sp>
      <p:sp>
        <p:nvSpPr>
          <p:cNvPr id="9" name="Freeform 6"/>
          <p:cNvSpPr/>
          <p:nvPr/>
        </p:nvSpPr>
        <p:spPr bwMode="auto">
          <a:xfrm>
            <a:off x="5119075" y="2271533"/>
            <a:ext cx="932667" cy="1130150"/>
          </a:xfrm>
          <a:custGeom>
            <a:avLst/>
            <a:gdLst>
              <a:gd name="T0" fmla="*/ 745 w 1431"/>
              <a:gd name="T1" fmla="*/ 0 h 1734"/>
              <a:gd name="T2" fmla="*/ 0 w 1431"/>
              <a:gd name="T3" fmla="*/ 1734 h 1734"/>
              <a:gd name="T4" fmla="*/ 685 w 1431"/>
              <a:gd name="T5" fmla="*/ 1734 h 1734"/>
              <a:gd name="T6" fmla="*/ 1431 w 1431"/>
              <a:gd name="T7" fmla="*/ 0 h 1734"/>
              <a:gd name="T8" fmla="*/ 745 w 1431"/>
              <a:gd name="T9" fmla="*/ 0 h 1734"/>
            </a:gdLst>
            <a:ahLst/>
            <a:cxnLst>
              <a:cxn ang="0">
                <a:pos x="T0" y="T1"/>
              </a:cxn>
              <a:cxn ang="0">
                <a:pos x="T2" y="T3"/>
              </a:cxn>
              <a:cxn ang="0">
                <a:pos x="T4" y="T5"/>
              </a:cxn>
              <a:cxn ang="0">
                <a:pos x="T6" y="T7"/>
              </a:cxn>
              <a:cxn ang="0">
                <a:pos x="T8" y="T9"/>
              </a:cxn>
            </a:cxnLst>
            <a:rect l="0" t="0" r="r" b="b"/>
            <a:pathLst>
              <a:path w="1431" h="1734">
                <a:moveTo>
                  <a:pt x="745" y="0"/>
                </a:moveTo>
                <a:lnTo>
                  <a:pt x="0" y="1734"/>
                </a:lnTo>
                <a:lnTo>
                  <a:pt x="685" y="1734"/>
                </a:lnTo>
                <a:lnTo>
                  <a:pt x="1431" y="0"/>
                </a:lnTo>
                <a:lnTo>
                  <a:pt x="745" y="0"/>
                </a:lnTo>
                <a:close/>
              </a:path>
            </a:pathLst>
          </a:custGeom>
          <a:solidFill>
            <a:srgbClr val="E3B37E"/>
          </a:solidFill>
          <a:ln>
            <a:noFill/>
          </a:ln>
        </p:spPr>
        <p:txBody>
          <a:bodyPr vert="horz" wrap="square" lIns="91416" tIns="45708" rIns="91416" bIns="45708" numCol="1" anchor="t" anchorCtr="0" compatLnSpc="1"/>
          <a:lstStyle/>
          <a:p>
            <a:endParaRPr lang="en-US" sz="1600" b="1" dirty="0">
              <a:cs typeface="+mn-ea"/>
            </a:endParaRPr>
          </a:p>
        </p:txBody>
      </p:sp>
      <p:sp>
        <p:nvSpPr>
          <p:cNvPr id="10" name="Freeform 7"/>
          <p:cNvSpPr/>
          <p:nvPr/>
        </p:nvSpPr>
        <p:spPr bwMode="auto">
          <a:xfrm>
            <a:off x="4260056" y="2543968"/>
            <a:ext cx="933971" cy="1130802"/>
          </a:xfrm>
          <a:custGeom>
            <a:avLst/>
            <a:gdLst>
              <a:gd name="T0" fmla="*/ 745 w 1433"/>
              <a:gd name="T1" fmla="*/ 0 h 1735"/>
              <a:gd name="T2" fmla="*/ 0 w 1433"/>
              <a:gd name="T3" fmla="*/ 1735 h 1735"/>
              <a:gd name="T4" fmla="*/ 686 w 1433"/>
              <a:gd name="T5" fmla="*/ 1735 h 1735"/>
              <a:gd name="T6" fmla="*/ 1433 w 1433"/>
              <a:gd name="T7" fmla="*/ 0 h 1735"/>
              <a:gd name="T8" fmla="*/ 745 w 1433"/>
              <a:gd name="T9" fmla="*/ 0 h 1735"/>
            </a:gdLst>
            <a:ahLst/>
            <a:cxnLst>
              <a:cxn ang="0">
                <a:pos x="T0" y="T1"/>
              </a:cxn>
              <a:cxn ang="0">
                <a:pos x="T2" y="T3"/>
              </a:cxn>
              <a:cxn ang="0">
                <a:pos x="T4" y="T5"/>
              </a:cxn>
              <a:cxn ang="0">
                <a:pos x="T6" y="T7"/>
              </a:cxn>
              <a:cxn ang="0">
                <a:pos x="T8" y="T9"/>
              </a:cxn>
            </a:cxnLst>
            <a:rect l="0" t="0" r="r" b="b"/>
            <a:pathLst>
              <a:path w="1433" h="1735">
                <a:moveTo>
                  <a:pt x="745" y="0"/>
                </a:moveTo>
                <a:lnTo>
                  <a:pt x="0" y="1735"/>
                </a:lnTo>
                <a:lnTo>
                  <a:pt x="686" y="1735"/>
                </a:lnTo>
                <a:lnTo>
                  <a:pt x="1433" y="0"/>
                </a:lnTo>
                <a:lnTo>
                  <a:pt x="745" y="0"/>
                </a:lnTo>
                <a:close/>
              </a:path>
            </a:pathLst>
          </a:custGeom>
          <a:solidFill>
            <a:schemeClr val="bg2">
              <a:lumMod val="25000"/>
            </a:schemeClr>
          </a:solidFill>
          <a:ln>
            <a:noFill/>
          </a:ln>
        </p:spPr>
        <p:txBody>
          <a:bodyPr vert="horz" wrap="square" lIns="91416" tIns="45708" rIns="91416" bIns="45708" numCol="1" anchor="t" anchorCtr="0" compatLnSpc="1"/>
          <a:lstStyle/>
          <a:p>
            <a:endParaRPr lang="en-US" sz="1600" b="1" dirty="0">
              <a:cs typeface="+mn-ea"/>
            </a:endParaRPr>
          </a:p>
        </p:txBody>
      </p:sp>
      <p:sp>
        <p:nvSpPr>
          <p:cNvPr id="11" name="Freeform 8"/>
          <p:cNvSpPr/>
          <p:nvPr/>
        </p:nvSpPr>
        <p:spPr bwMode="auto">
          <a:xfrm>
            <a:off x="6833200" y="1166802"/>
            <a:ext cx="1183595" cy="1687404"/>
          </a:xfrm>
          <a:custGeom>
            <a:avLst/>
            <a:gdLst>
              <a:gd name="T0" fmla="*/ 1816 w 1816"/>
              <a:gd name="T1" fmla="*/ 769 h 2589"/>
              <a:gd name="T2" fmla="*/ 1473 w 1816"/>
              <a:gd name="T3" fmla="*/ 0 h 2589"/>
              <a:gd name="T4" fmla="*/ 463 w 1816"/>
              <a:gd name="T5" fmla="*/ 769 h 2589"/>
              <a:gd name="T6" fmla="*/ 797 w 1816"/>
              <a:gd name="T7" fmla="*/ 769 h 2589"/>
              <a:gd name="T8" fmla="*/ 0 w 1816"/>
              <a:gd name="T9" fmla="*/ 2589 h 2589"/>
              <a:gd name="T10" fmla="*/ 686 w 1816"/>
              <a:gd name="T11" fmla="*/ 2589 h 2589"/>
              <a:gd name="T12" fmla="*/ 1483 w 1816"/>
              <a:gd name="T13" fmla="*/ 769 h 2589"/>
              <a:gd name="T14" fmla="*/ 1816 w 1816"/>
              <a:gd name="T15" fmla="*/ 769 h 25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16" h="2589">
                <a:moveTo>
                  <a:pt x="1816" y="769"/>
                </a:moveTo>
                <a:lnTo>
                  <a:pt x="1473" y="0"/>
                </a:lnTo>
                <a:lnTo>
                  <a:pt x="463" y="769"/>
                </a:lnTo>
                <a:lnTo>
                  <a:pt x="797" y="769"/>
                </a:lnTo>
                <a:lnTo>
                  <a:pt x="0" y="2589"/>
                </a:lnTo>
                <a:lnTo>
                  <a:pt x="686" y="2589"/>
                </a:lnTo>
                <a:lnTo>
                  <a:pt x="1483" y="769"/>
                </a:lnTo>
                <a:lnTo>
                  <a:pt x="1816" y="769"/>
                </a:lnTo>
                <a:close/>
              </a:path>
            </a:pathLst>
          </a:custGeom>
          <a:solidFill>
            <a:srgbClr val="E3B37E"/>
          </a:solidFill>
          <a:ln>
            <a:noFill/>
          </a:ln>
        </p:spPr>
        <p:txBody>
          <a:bodyPr vert="horz" wrap="square" lIns="91416" tIns="45708" rIns="91416" bIns="45708" numCol="1" anchor="t" anchorCtr="0" compatLnSpc="1"/>
          <a:lstStyle/>
          <a:p>
            <a:endParaRPr lang="en-US" sz="1600" b="1">
              <a:cs typeface="+mn-ea"/>
            </a:endParaRPr>
          </a:p>
        </p:txBody>
      </p:sp>
      <p:sp>
        <p:nvSpPr>
          <p:cNvPr id="12" name="Freeform 5"/>
          <p:cNvSpPr/>
          <p:nvPr/>
        </p:nvSpPr>
        <p:spPr bwMode="auto">
          <a:xfrm flipH="1">
            <a:off x="4368850" y="3713360"/>
            <a:ext cx="186275" cy="186275"/>
          </a:xfrm>
          <a:custGeom>
            <a:avLst/>
            <a:gdLst>
              <a:gd name="T0" fmla="*/ 1670 w 1670"/>
              <a:gd name="T1" fmla="*/ 835 h 1670"/>
              <a:gd name="T2" fmla="*/ 1252 w 1670"/>
              <a:gd name="T3" fmla="*/ 522 h 1670"/>
              <a:gd name="T4" fmla="*/ 1252 w 1670"/>
              <a:gd name="T5" fmla="*/ 730 h 1670"/>
              <a:gd name="T6" fmla="*/ 939 w 1670"/>
              <a:gd name="T7" fmla="*/ 730 h 1670"/>
              <a:gd name="T8" fmla="*/ 939 w 1670"/>
              <a:gd name="T9" fmla="*/ 417 h 1670"/>
              <a:gd name="T10" fmla="*/ 1153 w 1670"/>
              <a:gd name="T11" fmla="*/ 417 h 1670"/>
              <a:gd name="T12" fmla="*/ 840 w 1670"/>
              <a:gd name="T13" fmla="*/ 0 h 1670"/>
              <a:gd name="T14" fmla="*/ 527 w 1670"/>
              <a:gd name="T15" fmla="*/ 417 h 1670"/>
              <a:gd name="T16" fmla="*/ 730 w 1670"/>
              <a:gd name="T17" fmla="*/ 417 h 1670"/>
              <a:gd name="T18" fmla="*/ 730 w 1670"/>
              <a:gd name="T19" fmla="*/ 730 h 1670"/>
              <a:gd name="T20" fmla="*/ 417 w 1670"/>
              <a:gd name="T21" fmla="*/ 730 h 1670"/>
              <a:gd name="T22" fmla="*/ 417 w 1670"/>
              <a:gd name="T23" fmla="*/ 522 h 1670"/>
              <a:gd name="T24" fmla="*/ 0 w 1670"/>
              <a:gd name="T25" fmla="*/ 835 h 1670"/>
              <a:gd name="T26" fmla="*/ 417 w 1670"/>
              <a:gd name="T27" fmla="*/ 1148 h 1670"/>
              <a:gd name="T28" fmla="*/ 417 w 1670"/>
              <a:gd name="T29" fmla="*/ 939 h 1670"/>
              <a:gd name="T30" fmla="*/ 730 w 1670"/>
              <a:gd name="T31" fmla="*/ 939 h 1670"/>
              <a:gd name="T32" fmla="*/ 730 w 1670"/>
              <a:gd name="T33" fmla="*/ 1252 h 1670"/>
              <a:gd name="T34" fmla="*/ 527 w 1670"/>
              <a:gd name="T35" fmla="*/ 1252 h 1670"/>
              <a:gd name="T36" fmla="*/ 840 w 1670"/>
              <a:gd name="T37" fmla="*/ 1670 h 1670"/>
              <a:gd name="T38" fmla="*/ 1153 w 1670"/>
              <a:gd name="T39" fmla="*/ 1252 h 1670"/>
              <a:gd name="T40" fmla="*/ 939 w 1670"/>
              <a:gd name="T41" fmla="*/ 1252 h 1670"/>
              <a:gd name="T42" fmla="*/ 939 w 1670"/>
              <a:gd name="T43" fmla="*/ 939 h 1670"/>
              <a:gd name="T44" fmla="*/ 1252 w 1670"/>
              <a:gd name="T45" fmla="*/ 939 h 1670"/>
              <a:gd name="T46" fmla="*/ 1252 w 1670"/>
              <a:gd name="T47" fmla="*/ 1148 h 1670"/>
              <a:gd name="T48" fmla="*/ 1670 w 1670"/>
              <a:gd name="T49" fmla="*/ 835 h 1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70" h="1670">
                <a:moveTo>
                  <a:pt x="1670" y="835"/>
                </a:moveTo>
                <a:lnTo>
                  <a:pt x="1252" y="522"/>
                </a:lnTo>
                <a:lnTo>
                  <a:pt x="1252" y="730"/>
                </a:lnTo>
                <a:lnTo>
                  <a:pt x="939" y="730"/>
                </a:lnTo>
                <a:lnTo>
                  <a:pt x="939" y="417"/>
                </a:lnTo>
                <a:lnTo>
                  <a:pt x="1153" y="417"/>
                </a:lnTo>
                <a:lnTo>
                  <a:pt x="840" y="0"/>
                </a:lnTo>
                <a:lnTo>
                  <a:pt x="527" y="417"/>
                </a:lnTo>
                <a:lnTo>
                  <a:pt x="730" y="417"/>
                </a:lnTo>
                <a:lnTo>
                  <a:pt x="730" y="730"/>
                </a:lnTo>
                <a:lnTo>
                  <a:pt x="417" y="730"/>
                </a:lnTo>
                <a:lnTo>
                  <a:pt x="417" y="522"/>
                </a:lnTo>
                <a:lnTo>
                  <a:pt x="0" y="835"/>
                </a:lnTo>
                <a:lnTo>
                  <a:pt x="417" y="1148"/>
                </a:lnTo>
                <a:lnTo>
                  <a:pt x="417" y="939"/>
                </a:lnTo>
                <a:lnTo>
                  <a:pt x="730" y="939"/>
                </a:lnTo>
                <a:lnTo>
                  <a:pt x="730" y="1252"/>
                </a:lnTo>
                <a:lnTo>
                  <a:pt x="527" y="1252"/>
                </a:lnTo>
                <a:lnTo>
                  <a:pt x="840" y="1670"/>
                </a:lnTo>
                <a:lnTo>
                  <a:pt x="1153" y="1252"/>
                </a:lnTo>
                <a:lnTo>
                  <a:pt x="939" y="1252"/>
                </a:lnTo>
                <a:lnTo>
                  <a:pt x="939" y="939"/>
                </a:lnTo>
                <a:lnTo>
                  <a:pt x="1252" y="939"/>
                </a:lnTo>
                <a:lnTo>
                  <a:pt x="1252" y="1148"/>
                </a:lnTo>
                <a:lnTo>
                  <a:pt x="1670" y="835"/>
                </a:lnTo>
                <a:close/>
              </a:path>
            </a:pathLst>
          </a:custGeom>
          <a:solidFill>
            <a:schemeClr val="tx2"/>
          </a:solidFill>
          <a:ln>
            <a:noFill/>
          </a:ln>
        </p:spPr>
        <p:txBody>
          <a:bodyPr vert="horz" wrap="square" lIns="91416" tIns="45708" rIns="91416" bIns="45708" numCol="1" anchor="t" anchorCtr="0" compatLnSpc="1"/>
          <a:lstStyle/>
          <a:p>
            <a:endParaRPr lang="id-ID" sz="1600" b="1">
              <a:cs typeface="+mn-ea"/>
            </a:endParaRPr>
          </a:p>
        </p:txBody>
      </p:sp>
      <p:grpSp>
        <p:nvGrpSpPr>
          <p:cNvPr id="13" name="Group 12"/>
          <p:cNvGrpSpPr/>
          <p:nvPr/>
        </p:nvGrpSpPr>
        <p:grpSpPr>
          <a:xfrm flipH="1">
            <a:off x="5208440" y="3441854"/>
            <a:ext cx="177843" cy="155684"/>
            <a:chOff x="6350" y="4763"/>
            <a:chExt cx="2446338" cy="2141537"/>
          </a:xfrm>
          <a:solidFill>
            <a:schemeClr val="tx2"/>
          </a:solidFill>
        </p:grpSpPr>
        <p:sp>
          <p:nvSpPr>
            <p:cNvPr id="14" name="Freeform 9"/>
            <p:cNvSpPr/>
            <p:nvPr/>
          </p:nvSpPr>
          <p:spPr bwMode="auto">
            <a:xfrm>
              <a:off x="6350" y="465138"/>
              <a:ext cx="306388" cy="1681162"/>
            </a:xfrm>
            <a:custGeom>
              <a:avLst/>
              <a:gdLst>
                <a:gd name="T0" fmla="*/ 0 w 81"/>
                <a:gd name="T1" fmla="*/ 81 h 446"/>
                <a:gd name="T2" fmla="*/ 0 w 81"/>
                <a:gd name="T3" fmla="*/ 365 h 446"/>
                <a:gd name="T4" fmla="*/ 81 w 81"/>
                <a:gd name="T5" fmla="*/ 446 h 446"/>
                <a:gd name="T6" fmla="*/ 81 w 81"/>
                <a:gd name="T7" fmla="*/ 0 h 446"/>
                <a:gd name="T8" fmla="*/ 0 w 81"/>
                <a:gd name="T9" fmla="*/ 81 h 446"/>
              </a:gdLst>
              <a:ahLst/>
              <a:cxnLst>
                <a:cxn ang="0">
                  <a:pos x="T0" y="T1"/>
                </a:cxn>
                <a:cxn ang="0">
                  <a:pos x="T2" y="T3"/>
                </a:cxn>
                <a:cxn ang="0">
                  <a:pos x="T4" y="T5"/>
                </a:cxn>
                <a:cxn ang="0">
                  <a:pos x="T6" y="T7"/>
                </a:cxn>
                <a:cxn ang="0">
                  <a:pos x="T8" y="T9"/>
                </a:cxn>
              </a:cxnLst>
              <a:rect l="0" t="0" r="r" b="b"/>
              <a:pathLst>
                <a:path w="81" h="446">
                  <a:moveTo>
                    <a:pt x="0" y="81"/>
                  </a:moveTo>
                  <a:cubicBezTo>
                    <a:pt x="0" y="365"/>
                    <a:pt x="0" y="365"/>
                    <a:pt x="0" y="365"/>
                  </a:cubicBezTo>
                  <a:cubicBezTo>
                    <a:pt x="0" y="409"/>
                    <a:pt x="37" y="446"/>
                    <a:pt x="81" y="446"/>
                  </a:cubicBezTo>
                  <a:cubicBezTo>
                    <a:pt x="81" y="0"/>
                    <a:pt x="81" y="0"/>
                    <a:pt x="81" y="0"/>
                  </a:cubicBezTo>
                  <a:cubicBezTo>
                    <a:pt x="37" y="0"/>
                    <a:pt x="0" y="36"/>
                    <a:pt x="0" y="81"/>
                  </a:cubicBezTo>
                  <a:close/>
                </a:path>
              </a:pathLst>
            </a:custGeom>
            <a:grpFill/>
            <a:ln>
              <a:noFill/>
            </a:ln>
          </p:spPr>
          <p:txBody>
            <a:bodyPr vert="horz" wrap="square" lIns="91416" tIns="45708" rIns="91416" bIns="45708" numCol="1" anchor="t" anchorCtr="0" compatLnSpc="1"/>
            <a:lstStyle/>
            <a:p>
              <a:endParaRPr lang="id-ID" sz="1600" b="1">
                <a:cs typeface="+mn-ea"/>
              </a:endParaRPr>
            </a:p>
          </p:txBody>
        </p:sp>
        <p:sp>
          <p:nvSpPr>
            <p:cNvPr id="15" name="Freeform 10"/>
            <p:cNvSpPr>
              <a:spLocks noEditPoints="1"/>
            </p:cNvSpPr>
            <p:nvPr/>
          </p:nvSpPr>
          <p:spPr bwMode="auto">
            <a:xfrm>
              <a:off x="466725" y="4763"/>
              <a:ext cx="1525588" cy="2141537"/>
            </a:xfrm>
            <a:custGeom>
              <a:avLst/>
              <a:gdLst>
                <a:gd name="T0" fmla="*/ 324 w 405"/>
                <a:gd name="T1" fmla="*/ 41 h 568"/>
                <a:gd name="T2" fmla="*/ 284 w 405"/>
                <a:gd name="T3" fmla="*/ 0 h 568"/>
                <a:gd name="T4" fmla="*/ 121 w 405"/>
                <a:gd name="T5" fmla="*/ 0 h 568"/>
                <a:gd name="T6" fmla="*/ 81 w 405"/>
                <a:gd name="T7" fmla="*/ 41 h 568"/>
                <a:gd name="T8" fmla="*/ 81 w 405"/>
                <a:gd name="T9" fmla="*/ 122 h 568"/>
                <a:gd name="T10" fmla="*/ 0 w 405"/>
                <a:gd name="T11" fmla="*/ 122 h 568"/>
                <a:gd name="T12" fmla="*/ 0 w 405"/>
                <a:gd name="T13" fmla="*/ 568 h 568"/>
                <a:gd name="T14" fmla="*/ 405 w 405"/>
                <a:gd name="T15" fmla="*/ 568 h 568"/>
                <a:gd name="T16" fmla="*/ 405 w 405"/>
                <a:gd name="T17" fmla="*/ 122 h 568"/>
                <a:gd name="T18" fmla="*/ 324 w 405"/>
                <a:gd name="T19" fmla="*/ 122 h 568"/>
                <a:gd name="T20" fmla="*/ 324 w 405"/>
                <a:gd name="T21" fmla="*/ 41 h 568"/>
                <a:gd name="T22" fmla="*/ 284 w 405"/>
                <a:gd name="T23" fmla="*/ 122 h 568"/>
                <a:gd name="T24" fmla="*/ 121 w 405"/>
                <a:gd name="T25" fmla="*/ 122 h 568"/>
                <a:gd name="T26" fmla="*/ 121 w 405"/>
                <a:gd name="T27" fmla="*/ 41 h 568"/>
                <a:gd name="T28" fmla="*/ 284 w 405"/>
                <a:gd name="T29" fmla="*/ 41 h 568"/>
                <a:gd name="T30" fmla="*/ 284 w 405"/>
                <a:gd name="T31" fmla="*/ 122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5" h="568">
                  <a:moveTo>
                    <a:pt x="324" y="41"/>
                  </a:moveTo>
                  <a:cubicBezTo>
                    <a:pt x="324" y="18"/>
                    <a:pt x="306" y="0"/>
                    <a:pt x="284" y="0"/>
                  </a:cubicBezTo>
                  <a:cubicBezTo>
                    <a:pt x="121" y="0"/>
                    <a:pt x="121" y="0"/>
                    <a:pt x="121" y="0"/>
                  </a:cubicBezTo>
                  <a:cubicBezTo>
                    <a:pt x="99" y="0"/>
                    <a:pt x="81" y="18"/>
                    <a:pt x="81" y="41"/>
                  </a:cubicBezTo>
                  <a:cubicBezTo>
                    <a:pt x="81" y="122"/>
                    <a:pt x="81" y="122"/>
                    <a:pt x="81" y="122"/>
                  </a:cubicBezTo>
                  <a:cubicBezTo>
                    <a:pt x="0" y="122"/>
                    <a:pt x="0" y="122"/>
                    <a:pt x="0" y="122"/>
                  </a:cubicBezTo>
                  <a:cubicBezTo>
                    <a:pt x="0" y="568"/>
                    <a:pt x="0" y="568"/>
                    <a:pt x="0" y="568"/>
                  </a:cubicBezTo>
                  <a:cubicBezTo>
                    <a:pt x="405" y="568"/>
                    <a:pt x="405" y="568"/>
                    <a:pt x="405" y="568"/>
                  </a:cubicBezTo>
                  <a:cubicBezTo>
                    <a:pt x="405" y="122"/>
                    <a:pt x="405" y="122"/>
                    <a:pt x="405" y="122"/>
                  </a:cubicBezTo>
                  <a:cubicBezTo>
                    <a:pt x="324" y="122"/>
                    <a:pt x="324" y="122"/>
                    <a:pt x="324" y="122"/>
                  </a:cubicBezTo>
                  <a:lnTo>
                    <a:pt x="324" y="41"/>
                  </a:lnTo>
                  <a:close/>
                  <a:moveTo>
                    <a:pt x="284" y="122"/>
                  </a:moveTo>
                  <a:cubicBezTo>
                    <a:pt x="121" y="122"/>
                    <a:pt x="121" y="122"/>
                    <a:pt x="121" y="122"/>
                  </a:cubicBezTo>
                  <a:cubicBezTo>
                    <a:pt x="121" y="41"/>
                    <a:pt x="121" y="41"/>
                    <a:pt x="121" y="41"/>
                  </a:cubicBezTo>
                  <a:cubicBezTo>
                    <a:pt x="284" y="41"/>
                    <a:pt x="284" y="41"/>
                    <a:pt x="284" y="41"/>
                  </a:cubicBezTo>
                  <a:lnTo>
                    <a:pt x="284" y="122"/>
                  </a:lnTo>
                  <a:close/>
                </a:path>
              </a:pathLst>
            </a:custGeom>
            <a:grpFill/>
            <a:ln>
              <a:noFill/>
            </a:ln>
          </p:spPr>
          <p:txBody>
            <a:bodyPr vert="horz" wrap="square" lIns="91416" tIns="45708" rIns="91416" bIns="45708" numCol="1" anchor="t" anchorCtr="0" compatLnSpc="1"/>
            <a:lstStyle/>
            <a:p>
              <a:endParaRPr lang="id-ID" sz="1600" b="1">
                <a:cs typeface="+mn-ea"/>
              </a:endParaRPr>
            </a:p>
          </p:txBody>
        </p:sp>
        <p:sp>
          <p:nvSpPr>
            <p:cNvPr id="16" name="Freeform 11"/>
            <p:cNvSpPr/>
            <p:nvPr/>
          </p:nvSpPr>
          <p:spPr bwMode="auto">
            <a:xfrm>
              <a:off x="2146300" y="465138"/>
              <a:ext cx="306388" cy="1681162"/>
            </a:xfrm>
            <a:custGeom>
              <a:avLst/>
              <a:gdLst>
                <a:gd name="T0" fmla="*/ 0 w 81"/>
                <a:gd name="T1" fmla="*/ 0 h 446"/>
                <a:gd name="T2" fmla="*/ 0 w 81"/>
                <a:gd name="T3" fmla="*/ 446 h 446"/>
                <a:gd name="T4" fmla="*/ 81 w 81"/>
                <a:gd name="T5" fmla="*/ 365 h 446"/>
                <a:gd name="T6" fmla="*/ 81 w 81"/>
                <a:gd name="T7" fmla="*/ 81 h 446"/>
                <a:gd name="T8" fmla="*/ 0 w 81"/>
                <a:gd name="T9" fmla="*/ 0 h 446"/>
              </a:gdLst>
              <a:ahLst/>
              <a:cxnLst>
                <a:cxn ang="0">
                  <a:pos x="T0" y="T1"/>
                </a:cxn>
                <a:cxn ang="0">
                  <a:pos x="T2" y="T3"/>
                </a:cxn>
                <a:cxn ang="0">
                  <a:pos x="T4" y="T5"/>
                </a:cxn>
                <a:cxn ang="0">
                  <a:pos x="T6" y="T7"/>
                </a:cxn>
                <a:cxn ang="0">
                  <a:pos x="T8" y="T9"/>
                </a:cxn>
              </a:cxnLst>
              <a:rect l="0" t="0" r="r" b="b"/>
              <a:pathLst>
                <a:path w="81" h="446">
                  <a:moveTo>
                    <a:pt x="0" y="0"/>
                  </a:moveTo>
                  <a:cubicBezTo>
                    <a:pt x="0" y="446"/>
                    <a:pt x="0" y="446"/>
                    <a:pt x="0" y="446"/>
                  </a:cubicBezTo>
                  <a:cubicBezTo>
                    <a:pt x="45" y="446"/>
                    <a:pt x="81" y="409"/>
                    <a:pt x="81" y="365"/>
                  </a:cubicBezTo>
                  <a:cubicBezTo>
                    <a:pt x="81" y="81"/>
                    <a:pt x="81" y="81"/>
                    <a:pt x="81" y="81"/>
                  </a:cubicBezTo>
                  <a:cubicBezTo>
                    <a:pt x="81" y="36"/>
                    <a:pt x="45" y="0"/>
                    <a:pt x="0" y="0"/>
                  </a:cubicBezTo>
                  <a:close/>
                </a:path>
              </a:pathLst>
            </a:custGeom>
            <a:grpFill/>
            <a:ln>
              <a:noFill/>
            </a:ln>
          </p:spPr>
          <p:txBody>
            <a:bodyPr vert="horz" wrap="square" lIns="91416" tIns="45708" rIns="91416" bIns="45708" numCol="1" anchor="t" anchorCtr="0" compatLnSpc="1"/>
            <a:lstStyle/>
            <a:p>
              <a:endParaRPr lang="id-ID" sz="1600" b="1">
                <a:cs typeface="+mn-ea"/>
              </a:endParaRPr>
            </a:p>
          </p:txBody>
        </p:sp>
      </p:grpSp>
      <p:sp>
        <p:nvSpPr>
          <p:cNvPr id="17" name="Freeform 15"/>
          <p:cNvSpPr>
            <a:spLocks noEditPoints="1"/>
          </p:cNvSpPr>
          <p:nvPr/>
        </p:nvSpPr>
        <p:spPr bwMode="auto">
          <a:xfrm flipH="1">
            <a:off x="6051740" y="3193793"/>
            <a:ext cx="197753" cy="160972"/>
          </a:xfrm>
          <a:custGeom>
            <a:avLst/>
            <a:gdLst>
              <a:gd name="T0" fmla="*/ 192 w 384"/>
              <a:gd name="T1" fmla="*/ 72 h 312"/>
              <a:gd name="T2" fmla="*/ 0 w 384"/>
              <a:gd name="T3" fmla="*/ 0 h 312"/>
              <a:gd name="T4" fmla="*/ 0 w 384"/>
              <a:gd name="T5" fmla="*/ 264 h 312"/>
              <a:gd name="T6" fmla="*/ 12 w 384"/>
              <a:gd name="T7" fmla="*/ 264 h 312"/>
              <a:gd name="T8" fmla="*/ 24 w 384"/>
              <a:gd name="T9" fmla="*/ 264 h 312"/>
              <a:gd name="T10" fmla="*/ 24 w 384"/>
              <a:gd name="T11" fmla="*/ 288 h 312"/>
              <a:gd name="T12" fmla="*/ 168 w 384"/>
              <a:gd name="T13" fmla="*/ 312 h 312"/>
              <a:gd name="T14" fmla="*/ 216 w 384"/>
              <a:gd name="T15" fmla="*/ 312 h 312"/>
              <a:gd name="T16" fmla="*/ 360 w 384"/>
              <a:gd name="T17" fmla="*/ 288 h 312"/>
              <a:gd name="T18" fmla="*/ 360 w 384"/>
              <a:gd name="T19" fmla="*/ 264 h 312"/>
              <a:gd name="T20" fmla="*/ 372 w 384"/>
              <a:gd name="T21" fmla="*/ 264 h 312"/>
              <a:gd name="T22" fmla="*/ 384 w 384"/>
              <a:gd name="T23" fmla="*/ 264 h 312"/>
              <a:gd name="T24" fmla="*/ 384 w 384"/>
              <a:gd name="T25" fmla="*/ 0 h 312"/>
              <a:gd name="T26" fmla="*/ 192 w 384"/>
              <a:gd name="T27" fmla="*/ 72 h 312"/>
              <a:gd name="T28" fmla="*/ 168 w 384"/>
              <a:gd name="T29" fmla="*/ 251 h 312"/>
              <a:gd name="T30" fmla="*/ 24 w 384"/>
              <a:gd name="T31" fmla="*/ 228 h 312"/>
              <a:gd name="T32" fmla="*/ 24 w 384"/>
              <a:gd name="T33" fmla="*/ 24 h 312"/>
              <a:gd name="T34" fmla="*/ 57 w 384"/>
              <a:gd name="T35" fmla="*/ 25 h 312"/>
              <a:gd name="T36" fmla="*/ 63 w 384"/>
              <a:gd name="T37" fmla="*/ 26 h 312"/>
              <a:gd name="T38" fmla="*/ 65 w 384"/>
              <a:gd name="T39" fmla="*/ 26 h 312"/>
              <a:gd name="T40" fmla="*/ 167 w 384"/>
              <a:gd name="T41" fmla="*/ 67 h 312"/>
              <a:gd name="T42" fmla="*/ 168 w 384"/>
              <a:gd name="T43" fmla="*/ 72 h 312"/>
              <a:gd name="T44" fmla="*/ 168 w 384"/>
              <a:gd name="T45" fmla="*/ 251 h 312"/>
              <a:gd name="T46" fmla="*/ 360 w 384"/>
              <a:gd name="T47" fmla="*/ 228 h 312"/>
              <a:gd name="T48" fmla="*/ 216 w 384"/>
              <a:gd name="T49" fmla="*/ 251 h 312"/>
              <a:gd name="T50" fmla="*/ 216 w 384"/>
              <a:gd name="T51" fmla="*/ 72 h 312"/>
              <a:gd name="T52" fmla="*/ 360 w 384"/>
              <a:gd name="T53" fmla="*/ 24 h 312"/>
              <a:gd name="T54" fmla="*/ 360 w 384"/>
              <a:gd name="T55" fmla="*/ 22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4" h="312">
                <a:moveTo>
                  <a:pt x="192" y="72"/>
                </a:moveTo>
                <a:cubicBezTo>
                  <a:pt x="192" y="12"/>
                  <a:pt x="58" y="0"/>
                  <a:pt x="0" y="0"/>
                </a:cubicBezTo>
                <a:cubicBezTo>
                  <a:pt x="0" y="264"/>
                  <a:pt x="0" y="264"/>
                  <a:pt x="0" y="264"/>
                </a:cubicBezTo>
                <a:cubicBezTo>
                  <a:pt x="12" y="264"/>
                  <a:pt x="12" y="264"/>
                  <a:pt x="12" y="264"/>
                </a:cubicBezTo>
                <a:cubicBezTo>
                  <a:pt x="16" y="264"/>
                  <a:pt x="20" y="264"/>
                  <a:pt x="24" y="264"/>
                </a:cubicBezTo>
                <a:cubicBezTo>
                  <a:pt x="24" y="288"/>
                  <a:pt x="24" y="288"/>
                  <a:pt x="24" y="288"/>
                </a:cubicBezTo>
                <a:cubicBezTo>
                  <a:pt x="72" y="288"/>
                  <a:pt x="168" y="274"/>
                  <a:pt x="168" y="312"/>
                </a:cubicBezTo>
                <a:cubicBezTo>
                  <a:pt x="216" y="312"/>
                  <a:pt x="216" y="312"/>
                  <a:pt x="216" y="312"/>
                </a:cubicBezTo>
                <a:cubicBezTo>
                  <a:pt x="216" y="274"/>
                  <a:pt x="312" y="288"/>
                  <a:pt x="360" y="288"/>
                </a:cubicBezTo>
                <a:cubicBezTo>
                  <a:pt x="360" y="264"/>
                  <a:pt x="360" y="264"/>
                  <a:pt x="360" y="264"/>
                </a:cubicBezTo>
                <a:cubicBezTo>
                  <a:pt x="364" y="264"/>
                  <a:pt x="368" y="264"/>
                  <a:pt x="372" y="264"/>
                </a:cubicBezTo>
                <a:cubicBezTo>
                  <a:pt x="384" y="264"/>
                  <a:pt x="384" y="264"/>
                  <a:pt x="384" y="264"/>
                </a:cubicBezTo>
                <a:cubicBezTo>
                  <a:pt x="384" y="0"/>
                  <a:pt x="384" y="0"/>
                  <a:pt x="384" y="0"/>
                </a:cubicBezTo>
                <a:cubicBezTo>
                  <a:pt x="326" y="0"/>
                  <a:pt x="192" y="12"/>
                  <a:pt x="192" y="72"/>
                </a:cubicBezTo>
                <a:close/>
                <a:moveTo>
                  <a:pt x="168" y="251"/>
                </a:moveTo>
                <a:cubicBezTo>
                  <a:pt x="133" y="230"/>
                  <a:pt x="67" y="228"/>
                  <a:pt x="24" y="228"/>
                </a:cubicBezTo>
                <a:cubicBezTo>
                  <a:pt x="24" y="24"/>
                  <a:pt x="24" y="24"/>
                  <a:pt x="24" y="24"/>
                </a:cubicBezTo>
                <a:cubicBezTo>
                  <a:pt x="36" y="24"/>
                  <a:pt x="47" y="25"/>
                  <a:pt x="57" y="25"/>
                </a:cubicBezTo>
                <a:cubicBezTo>
                  <a:pt x="63" y="26"/>
                  <a:pt x="63" y="26"/>
                  <a:pt x="63" y="26"/>
                </a:cubicBezTo>
                <a:cubicBezTo>
                  <a:pt x="65" y="26"/>
                  <a:pt x="65" y="26"/>
                  <a:pt x="65" y="26"/>
                </a:cubicBezTo>
                <a:cubicBezTo>
                  <a:pt x="112" y="29"/>
                  <a:pt x="162" y="39"/>
                  <a:pt x="167" y="67"/>
                </a:cubicBezTo>
                <a:cubicBezTo>
                  <a:pt x="168" y="72"/>
                  <a:pt x="168" y="72"/>
                  <a:pt x="168" y="72"/>
                </a:cubicBezTo>
                <a:lnTo>
                  <a:pt x="168" y="251"/>
                </a:lnTo>
                <a:close/>
                <a:moveTo>
                  <a:pt x="360" y="228"/>
                </a:moveTo>
                <a:cubicBezTo>
                  <a:pt x="317" y="228"/>
                  <a:pt x="251" y="230"/>
                  <a:pt x="216" y="251"/>
                </a:cubicBezTo>
                <a:cubicBezTo>
                  <a:pt x="216" y="72"/>
                  <a:pt x="216" y="72"/>
                  <a:pt x="216" y="72"/>
                </a:cubicBezTo>
                <a:cubicBezTo>
                  <a:pt x="216" y="56"/>
                  <a:pt x="241" y="25"/>
                  <a:pt x="360" y="24"/>
                </a:cubicBezTo>
                <a:lnTo>
                  <a:pt x="360" y="228"/>
                </a:lnTo>
                <a:close/>
              </a:path>
            </a:pathLst>
          </a:custGeom>
          <a:solidFill>
            <a:schemeClr val="tx2"/>
          </a:solidFill>
          <a:ln>
            <a:noFill/>
          </a:ln>
        </p:spPr>
        <p:txBody>
          <a:bodyPr vert="horz" wrap="square" lIns="91416" tIns="45708" rIns="91416" bIns="45708" numCol="1" anchor="t" anchorCtr="0" compatLnSpc="1"/>
          <a:lstStyle/>
          <a:p>
            <a:endParaRPr lang="id-ID" sz="1600" b="1">
              <a:cs typeface="+mn-ea"/>
            </a:endParaRPr>
          </a:p>
        </p:txBody>
      </p:sp>
      <p:grpSp>
        <p:nvGrpSpPr>
          <p:cNvPr id="18" name="Group 17"/>
          <p:cNvGrpSpPr/>
          <p:nvPr/>
        </p:nvGrpSpPr>
        <p:grpSpPr>
          <a:xfrm flipH="1">
            <a:off x="6942452" y="2908568"/>
            <a:ext cx="218725" cy="218725"/>
            <a:chOff x="4763" y="-3175"/>
            <a:chExt cx="1450975" cy="1450976"/>
          </a:xfrm>
          <a:solidFill>
            <a:schemeClr val="tx2"/>
          </a:solidFill>
        </p:grpSpPr>
        <p:sp>
          <p:nvSpPr>
            <p:cNvPr id="19" name="Freeform 19"/>
            <p:cNvSpPr/>
            <p:nvPr/>
          </p:nvSpPr>
          <p:spPr bwMode="auto">
            <a:xfrm>
              <a:off x="231776" y="158750"/>
              <a:ext cx="161925" cy="161925"/>
            </a:xfrm>
            <a:custGeom>
              <a:avLst/>
              <a:gdLst>
                <a:gd name="T0" fmla="*/ 39 w 43"/>
                <a:gd name="T1" fmla="*/ 22 h 43"/>
                <a:gd name="T2" fmla="*/ 22 w 43"/>
                <a:gd name="T3" fmla="*/ 5 h 43"/>
                <a:gd name="T4" fmla="*/ 5 w 43"/>
                <a:gd name="T5" fmla="*/ 5 h 43"/>
                <a:gd name="T6" fmla="*/ 5 w 43"/>
                <a:gd name="T7" fmla="*/ 22 h 43"/>
                <a:gd name="T8" fmla="*/ 22 w 43"/>
                <a:gd name="T9" fmla="*/ 39 h 43"/>
                <a:gd name="T10" fmla="*/ 39 w 43"/>
                <a:gd name="T11" fmla="*/ 39 h 43"/>
                <a:gd name="T12" fmla="*/ 39 w 43"/>
                <a:gd name="T13" fmla="*/ 22 h 43"/>
              </a:gdLst>
              <a:ahLst/>
              <a:cxnLst>
                <a:cxn ang="0">
                  <a:pos x="T0" y="T1"/>
                </a:cxn>
                <a:cxn ang="0">
                  <a:pos x="T2" y="T3"/>
                </a:cxn>
                <a:cxn ang="0">
                  <a:pos x="T4" y="T5"/>
                </a:cxn>
                <a:cxn ang="0">
                  <a:pos x="T6" y="T7"/>
                </a:cxn>
                <a:cxn ang="0">
                  <a:pos x="T8" y="T9"/>
                </a:cxn>
                <a:cxn ang="0">
                  <a:pos x="T10" y="T11"/>
                </a:cxn>
                <a:cxn ang="0">
                  <a:pos x="T12" y="T13"/>
                </a:cxn>
              </a:cxnLst>
              <a:rect l="0" t="0" r="r" b="b"/>
              <a:pathLst>
                <a:path w="43" h="43">
                  <a:moveTo>
                    <a:pt x="39" y="22"/>
                  </a:moveTo>
                  <a:cubicBezTo>
                    <a:pt x="22" y="5"/>
                    <a:pt x="22" y="5"/>
                    <a:pt x="22" y="5"/>
                  </a:cubicBezTo>
                  <a:cubicBezTo>
                    <a:pt x="17" y="0"/>
                    <a:pt x="9" y="0"/>
                    <a:pt x="5" y="5"/>
                  </a:cubicBezTo>
                  <a:cubicBezTo>
                    <a:pt x="0" y="9"/>
                    <a:pt x="0" y="17"/>
                    <a:pt x="5" y="22"/>
                  </a:cubicBezTo>
                  <a:cubicBezTo>
                    <a:pt x="22" y="39"/>
                    <a:pt x="22" y="39"/>
                    <a:pt x="22" y="39"/>
                  </a:cubicBezTo>
                  <a:cubicBezTo>
                    <a:pt x="26" y="43"/>
                    <a:pt x="34" y="43"/>
                    <a:pt x="39" y="39"/>
                  </a:cubicBezTo>
                  <a:cubicBezTo>
                    <a:pt x="43" y="34"/>
                    <a:pt x="43" y="26"/>
                    <a:pt x="39" y="22"/>
                  </a:cubicBezTo>
                  <a:close/>
                </a:path>
              </a:pathLst>
            </a:custGeom>
            <a:grpFill/>
            <a:ln>
              <a:noFill/>
            </a:ln>
          </p:spPr>
          <p:txBody>
            <a:bodyPr vert="horz" wrap="square" lIns="91416" tIns="45708" rIns="91416" bIns="45708" numCol="1" anchor="t" anchorCtr="0" compatLnSpc="1"/>
            <a:lstStyle/>
            <a:p>
              <a:endParaRPr lang="id-ID" sz="1600" b="1">
                <a:cs typeface="+mn-ea"/>
              </a:endParaRPr>
            </a:p>
          </p:txBody>
        </p:sp>
        <p:sp>
          <p:nvSpPr>
            <p:cNvPr id="20" name="Freeform 20"/>
            <p:cNvSpPr/>
            <p:nvPr/>
          </p:nvSpPr>
          <p:spPr bwMode="auto">
            <a:xfrm>
              <a:off x="4763" y="630238"/>
              <a:ext cx="180975" cy="92075"/>
            </a:xfrm>
            <a:custGeom>
              <a:avLst/>
              <a:gdLst>
                <a:gd name="T0" fmla="*/ 36 w 48"/>
                <a:gd name="T1" fmla="*/ 0 h 24"/>
                <a:gd name="T2" fmla="*/ 12 w 48"/>
                <a:gd name="T3" fmla="*/ 0 h 24"/>
                <a:gd name="T4" fmla="*/ 0 w 48"/>
                <a:gd name="T5" fmla="*/ 12 h 24"/>
                <a:gd name="T6" fmla="*/ 12 w 48"/>
                <a:gd name="T7" fmla="*/ 24 h 24"/>
                <a:gd name="T8" fmla="*/ 36 w 48"/>
                <a:gd name="T9" fmla="*/ 24 h 24"/>
                <a:gd name="T10" fmla="*/ 48 w 48"/>
                <a:gd name="T11" fmla="*/ 12 h 24"/>
                <a:gd name="T12" fmla="*/ 36 w 4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36" y="0"/>
                  </a:moveTo>
                  <a:cubicBezTo>
                    <a:pt x="12" y="0"/>
                    <a:pt x="12" y="0"/>
                    <a:pt x="12" y="0"/>
                  </a:cubicBezTo>
                  <a:cubicBezTo>
                    <a:pt x="5" y="0"/>
                    <a:pt x="0" y="5"/>
                    <a:pt x="0" y="12"/>
                  </a:cubicBezTo>
                  <a:cubicBezTo>
                    <a:pt x="0" y="19"/>
                    <a:pt x="5" y="24"/>
                    <a:pt x="12" y="24"/>
                  </a:cubicBezTo>
                  <a:cubicBezTo>
                    <a:pt x="36" y="24"/>
                    <a:pt x="36" y="24"/>
                    <a:pt x="36" y="24"/>
                  </a:cubicBezTo>
                  <a:cubicBezTo>
                    <a:pt x="43" y="24"/>
                    <a:pt x="48" y="19"/>
                    <a:pt x="48" y="12"/>
                  </a:cubicBezTo>
                  <a:cubicBezTo>
                    <a:pt x="48" y="5"/>
                    <a:pt x="43" y="0"/>
                    <a:pt x="36" y="0"/>
                  </a:cubicBezTo>
                  <a:close/>
                </a:path>
              </a:pathLst>
            </a:custGeom>
            <a:grpFill/>
            <a:ln>
              <a:noFill/>
            </a:ln>
          </p:spPr>
          <p:txBody>
            <a:bodyPr vert="horz" wrap="square" lIns="91416" tIns="45708" rIns="91416" bIns="45708" numCol="1" anchor="t" anchorCtr="0" compatLnSpc="1"/>
            <a:lstStyle/>
            <a:p>
              <a:endParaRPr lang="id-ID" sz="1600" b="1">
                <a:cs typeface="+mn-ea"/>
              </a:endParaRPr>
            </a:p>
          </p:txBody>
        </p:sp>
        <p:sp>
          <p:nvSpPr>
            <p:cNvPr id="21" name="Freeform 21"/>
            <p:cNvSpPr/>
            <p:nvPr/>
          </p:nvSpPr>
          <p:spPr bwMode="auto">
            <a:xfrm>
              <a:off x="1274763" y="722313"/>
              <a:ext cx="180975" cy="90488"/>
            </a:xfrm>
            <a:custGeom>
              <a:avLst/>
              <a:gdLst>
                <a:gd name="T0" fmla="*/ 36 w 48"/>
                <a:gd name="T1" fmla="*/ 0 h 24"/>
                <a:gd name="T2" fmla="*/ 12 w 48"/>
                <a:gd name="T3" fmla="*/ 0 h 24"/>
                <a:gd name="T4" fmla="*/ 0 w 48"/>
                <a:gd name="T5" fmla="*/ 12 h 24"/>
                <a:gd name="T6" fmla="*/ 12 w 48"/>
                <a:gd name="T7" fmla="*/ 24 h 24"/>
                <a:gd name="T8" fmla="*/ 36 w 48"/>
                <a:gd name="T9" fmla="*/ 24 h 24"/>
                <a:gd name="T10" fmla="*/ 48 w 48"/>
                <a:gd name="T11" fmla="*/ 12 h 24"/>
                <a:gd name="T12" fmla="*/ 36 w 4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36" y="0"/>
                  </a:moveTo>
                  <a:cubicBezTo>
                    <a:pt x="12" y="0"/>
                    <a:pt x="12" y="0"/>
                    <a:pt x="12" y="0"/>
                  </a:cubicBezTo>
                  <a:cubicBezTo>
                    <a:pt x="5" y="0"/>
                    <a:pt x="0" y="5"/>
                    <a:pt x="0" y="12"/>
                  </a:cubicBezTo>
                  <a:cubicBezTo>
                    <a:pt x="0" y="19"/>
                    <a:pt x="5" y="24"/>
                    <a:pt x="12" y="24"/>
                  </a:cubicBezTo>
                  <a:cubicBezTo>
                    <a:pt x="36" y="24"/>
                    <a:pt x="36" y="24"/>
                    <a:pt x="36" y="24"/>
                  </a:cubicBezTo>
                  <a:cubicBezTo>
                    <a:pt x="43" y="24"/>
                    <a:pt x="48" y="19"/>
                    <a:pt x="48" y="12"/>
                  </a:cubicBezTo>
                  <a:cubicBezTo>
                    <a:pt x="48" y="5"/>
                    <a:pt x="43" y="0"/>
                    <a:pt x="36" y="0"/>
                  </a:cubicBezTo>
                  <a:close/>
                </a:path>
              </a:pathLst>
            </a:custGeom>
            <a:grpFill/>
            <a:ln>
              <a:noFill/>
            </a:ln>
          </p:spPr>
          <p:txBody>
            <a:bodyPr vert="horz" wrap="square" lIns="91416" tIns="45708" rIns="91416" bIns="45708" numCol="1" anchor="t" anchorCtr="0" compatLnSpc="1"/>
            <a:lstStyle/>
            <a:p>
              <a:endParaRPr lang="id-ID" sz="1600" b="1">
                <a:cs typeface="+mn-ea"/>
              </a:endParaRPr>
            </a:p>
          </p:txBody>
        </p:sp>
        <p:sp>
          <p:nvSpPr>
            <p:cNvPr id="22" name="Freeform 22"/>
            <p:cNvSpPr/>
            <p:nvPr/>
          </p:nvSpPr>
          <p:spPr bwMode="auto">
            <a:xfrm>
              <a:off x="1130301" y="222250"/>
              <a:ext cx="163513" cy="163513"/>
            </a:xfrm>
            <a:custGeom>
              <a:avLst/>
              <a:gdLst>
                <a:gd name="T0" fmla="*/ 38 w 43"/>
                <a:gd name="T1" fmla="*/ 5 h 43"/>
                <a:gd name="T2" fmla="*/ 21 w 43"/>
                <a:gd name="T3" fmla="*/ 5 h 43"/>
                <a:gd name="T4" fmla="*/ 4 w 43"/>
                <a:gd name="T5" fmla="*/ 22 h 43"/>
                <a:gd name="T6" fmla="*/ 4 w 43"/>
                <a:gd name="T7" fmla="*/ 39 h 43"/>
                <a:gd name="T8" fmla="*/ 21 w 43"/>
                <a:gd name="T9" fmla="*/ 39 h 43"/>
                <a:gd name="T10" fmla="*/ 38 w 43"/>
                <a:gd name="T11" fmla="*/ 22 h 43"/>
                <a:gd name="T12" fmla="*/ 38 w 43"/>
                <a:gd name="T13" fmla="*/ 5 h 43"/>
              </a:gdLst>
              <a:ahLst/>
              <a:cxnLst>
                <a:cxn ang="0">
                  <a:pos x="T0" y="T1"/>
                </a:cxn>
                <a:cxn ang="0">
                  <a:pos x="T2" y="T3"/>
                </a:cxn>
                <a:cxn ang="0">
                  <a:pos x="T4" y="T5"/>
                </a:cxn>
                <a:cxn ang="0">
                  <a:pos x="T6" y="T7"/>
                </a:cxn>
                <a:cxn ang="0">
                  <a:pos x="T8" y="T9"/>
                </a:cxn>
                <a:cxn ang="0">
                  <a:pos x="T10" y="T11"/>
                </a:cxn>
                <a:cxn ang="0">
                  <a:pos x="T12" y="T13"/>
                </a:cxn>
              </a:cxnLst>
              <a:rect l="0" t="0" r="r" b="b"/>
              <a:pathLst>
                <a:path w="43" h="43">
                  <a:moveTo>
                    <a:pt x="38" y="5"/>
                  </a:moveTo>
                  <a:cubicBezTo>
                    <a:pt x="34" y="0"/>
                    <a:pt x="26" y="0"/>
                    <a:pt x="21" y="5"/>
                  </a:cubicBezTo>
                  <a:cubicBezTo>
                    <a:pt x="4" y="22"/>
                    <a:pt x="4" y="22"/>
                    <a:pt x="4" y="22"/>
                  </a:cubicBezTo>
                  <a:cubicBezTo>
                    <a:pt x="0" y="26"/>
                    <a:pt x="0" y="34"/>
                    <a:pt x="4" y="39"/>
                  </a:cubicBezTo>
                  <a:cubicBezTo>
                    <a:pt x="9" y="43"/>
                    <a:pt x="17" y="43"/>
                    <a:pt x="21" y="39"/>
                  </a:cubicBezTo>
                  <a:cubicBezTo>
                    <a:pt x="38" y="22"/>
                    <a:pt x="38" y="22"/>
                    <a:pt x="38" y="22"/>
                  </a:cubicBezTo>
                  <a:cubicBezTo>
                    <a:pt x="43" y="17"/>
                    <a:pt x="43" y="9"/>
                    <a:pt x="38" y="5"/>
                  </a:cubicBezTo>
                  <a:close/>
                </a:path>
              </a:pathLst>
            </a:custGeom>
            <a:grpFill/>
            <a:ln>
              <a:noFill/>
            </a:ln>
          </p:spPr>
          <p:txBody>
            <a:bodyPr vert="horz" wrap="square" lIns="91416" tIns="45708" rIns="91416" bIns="45708" numCol="1" anchor="t" anchorCtr="0" compatLnSpc="1"/>
            <a:lstStyle/>
            <a:p>
              <a:endParaRPr lang="id-ID" sz="1600" b="1">
                <a:cs typeface="+mn-ea"/>
              </a:endParaRPr>
            </a:p>
          </p:txBody>
        </p:sp>
        <p:sp>
          <p:nvSpPr>
            <p:cNvPr id="23" name="Freeform 23"/>
            <p:cNvSpPr/>
            <p:nvPr/>
          </p:nvSpPr>
          <p:spPr bwMode="auto">
            <a:xfrm>
              <a:off x="730251" y="-3175"/>
              <a:ext cx="90488" cy="180975"/>
            </a:xfrm>
            <a:custGeom>
              <a:avLst/>
              <a:gdLst>
                <a:gd name="T0" fmla="*/ 12 w 24"/>
                <a:gd name="T1" fmla="*/ 48 h 48"/>
                <a:gd name="T2" fmla="*/ 20 w 24"/>
                <a:gd name="T3" fmla="*/ 44 h 48"/>
                <a:gd name="T4" fmla="*/ 24 w 24"/>
                <a:gd name="T5" fmla="*/ 36 h 48"/>
                <a:gd name="T6" fmla="*/ 24 w 24"/>
                <a:gd name="T7" fmla="*/ 12 h 48"/>
                <a:gd name="T8" fmla="*/ 12 w 24"/>
                <a:gd name="T9" fmla="*/ 0 h 48"/>
                <a:gd name="T10" fmla="*/ 1 w 24"/>
                <a:gd name="T11" fmla="*/ 7 h 48"/>
                <a:gd name="T12" fmla="*/ 0 w 24"/>
                <a:gd name="T13" fmla="*/ 12 h 48"/>
                <a:gd name="T14" fmla="*/ 0 w 24"/>
                <a:gd name="T15" fmla="*/ 36 h 48"/>
                <a:gd name="T16" fmla="*/ 12 w 24"/>
                <a:gd name="T1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48">
                  <a:moveTo>
                    <a:pt x="12" y="48"/>
                  </a:moveTo>
                  <a:cubicBezTo>
                    <a:pt x="15" y="48"/>
                    <a:pt x="18" y="47"/>
                    <a:pt x="20" y="44"/>
                  </a:cubicBezTo>
                  <a:cubicBezTo>
                    <a:pt x="23" y="42"/>
                    <a:pt x="24" y="39"/>
                    <a:pt x="24" y="36"/>
                  </a:cubicBezTo>
                  <a:cubicBezTo>
                    <a:pt x="24" y="12"/>
                    <a:pt x="24" y="12"/>
                    <a:pt x="24" y="12"/>
                  </a:cubicBezTo>
                  <a:cubicBezTo>
                    <a:pt x="24" y="5"/>
                    <a:pt x="19" y="0"/>
                    <a:pt x="12" y="0"/>
                  </a:cubicBezTo>
                  <a:cubicBezTo>
                    <a:pt x="7" y="0"/>
                    <a:pt x="3" y="3"/>
                    <a:pt x="1" y="7"/>
                  </a:cubicBezTo>
                  <a:cubicBezTo>
                    <a:pt x="0" y="12"/>
                    <a:pt x="0" y="12"/>
                    <a:pt x="0" y="12"/>
                  </a:cubicBezTo>
                  <a:cubicBezTo>
                    <a:pt x="0" y="36"/>
                    <a:pt x="0" y="36"/>
                    <a:pt x="0" y="36"/>
                  </a:cubicBezTo>
                  <a:cubicBezTo>
                    <a:pt x="0" y="43"/>
                    <a:pt x="5" y="48"/>
                    <a:pt x="12" y="48"/>
                  </a:cubicBezTo>
                  <a:close/>
                </a:path>
              </a:pathLst>
            </a:custGeom>
            <a:grpFill/>
            <a:ln>
              <a:noFill/>
            </a:ln>
          </p:spPr>
          <p:txBody>
            <a:bodyPr vert="horz" wrap="square" lIns="91416" tIns="45708" rIns="91416" bIns="45708" numCol="1" anchor="t" anchorCtr="0" compatLnSpc="1"/>
            <a:lstStyle/>
            <a:p>
              <a:endParaRPr lang="id-ID" sz="1600" b="1">
                <a:cs typeface="+mn-ea"/>
              </a:endParaRPr>
            </a:p>
          </p:txBody>
        </p:sp>
        <p:sp>
          <p:nvSpPr>
            <p:cNvPr id="24" name="Freeform 24"/>
            <p:cNvSpPr>
              <a:spLocks noEditPoints="1"/>
            </p:cNvSpPr>
            <p:nvPr/>
          </p:nvSpPr>
          <p:spPr bwMode="auto">
            <a:xfrm>
              <a:off x="368301" y="358775"/>
              <a:ext cx="725488" cy="815975"/>
            </a:xfrm>
            <a:custGeom>
              <a:avLst/>
              <a:gdLst>
                <a:gd name="T0" fmla="*/ 96 w 192"/>
                <a:gd name="T1" fmla="*/ 0 h 216"/>
                <a:gd name="T2" fmla="*/ 0 w 192"/>
                <a:gd name="T3" fmla="*/ 96 h 216"/>
                <a:gd name="T4" fmla="*/ 48 w 192"/>
                <a:gd name="T5" fmla="*/ 179 h 216"/>
                <a:gd name="T6" fmla="*/ 48 w 192"/>
                <a:gd name="T7" fmla="*/ 216 h 216"/>
                <a:gd name="T8" fmla="*/ 144 w 192"/>
                <a:gd name="T9" fmla="*/ 216 h 216"/>
                <a:gd name="T10" fmla="*/ 144 w 192"/>
                <a:gd name="T11" fmla="*/ 179 h 216"/>
                <a:gd name="T12" fmla="*/ 192 w 192"/>
                <a:gd name="T13" fmla="*/ 96 h 216"/>
                <a:gd name="T14" fmla="*/ 96 w 192"/>
                <a:gd name="T15" fmla="*/ 0 h 216"/>
                <a:gd name="T16" fmla="*/ 132 w 192"/>
                <a:gd name="T17" fmla="*/ 158 h 216"/>
                <a:gd name="T18" fmla="*/ 120 w 192"/>
                <a:gd name="T19" fmla="*/ 165 h 216"/>
                <a:gd name="T20" fmla="*/ 120 w 192"/>
                <a:gd name="T21" fmla="*/ 179 h 216"/>
                <a:gd name="T22" fmla="*/ 120 w 192"/>
                <a:gd name="T23" fmla="*/ 192 h 216"/>
                <a:gd name="T24" fmla="*/ 72 w 192"/>
                <a:gd name="T25" fmla="*/ 192 h 216"/>
                <a:gd name="T26" fmla="*/ 72 w 192"/>
                <a:gd name="T27" fmla="*/ 179 h 216"/>
                <a:gd name="T28" fmla="*/ 72 w 192"/>
                <a:gd name="T29" fmla="*/ 165 h 216"/>
                <a:gd name="T30" fmla="*/ 60 w 192"/>
                <a:gd name="T31" fmla="*/ 158 h 216"/>
                <a:gd name="T32" fmla="*/ 24 w 192"/>
                <a:gd name="T33" fmla="*/ 96 h 216"/>
                <a:gd name="T34" fmla="*/ 96 w 192"/>
                <a:gd name="T35" fmla="*/ 24 h 216"/>
                <a:gd name="T36" fmla="*/ 168 w 192"/>
                <a:gd name="T37" fmla="*/ 96 h 216"/>
                <a:gd name="T38" fmla="*/ 132 w 192"/>
                <a:gd name="T39" fmla="*/ 15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2" h="216">
                  <a:moveTo>
                    <a:pt x="96" y="0"/>
                  </a:moveTo>
                  <a:cubicBezTo>
                    <a:pt x="43" y="0"/>
                    <a:pt x="0" y="43"/>
                    <a:pt x="0" y="96"/>
                  </a:cubicBezTo>
                  <a:cubicBezTo>
                    <a:pt x="0" y="131"/>
                    <a:pt x="19" y="162"/>
                    <a:pt x="48" y="179"/>
                  </a:cubicBezTo>
                  <a:cubicBezTo>
                    <a:pt x="48" y="216"/>
                    <a:pt x="48" y="216"/>
                    <a:pt x="48" y="216"/>
                  </a:cubicBezTo>
                  <a:cubicBezTo>
                    <a:pt x="144" y="216"/>
                    <a:pt x="144" y="216"/>
                    <a:pt x="144" y="216"/>
                  </a:cubicBezTo>
                  <a:cubicBezTo>
                    <a:pt x="144" y="179"/>
                    <a:pt x="144" y="179"/>
                    <a:pt x="144" y="179"/>
                  </a:cubicBezTo>
                  <a:cubicBezTo>
                    <a:pt x="173" y="162"/>
                    <a:pt x="192" y="131"/>
                    <a:pt x="192" y="96"/>
                  </a:cubicBezTo>
                  <a:cubicBezTo>
                    <a:pt x="192" y="43"/>
                    <a:pt x="149" y="0"/>
                    <a:pt x="96" y="0"/>
                  </a:cubicBezTo>
                  <a:close/>
                  <a:moveTo>
                    <a:pt x="132" y="158"/>
                  </a:moveTo>
                  <a:cubicBezTo>
                    <a:pt x="120" y="165"/>
                    <a:pt x="120" y="165"/>
                    <a:pt x="120" y="165"/>
                  </a:cubicBezTo>
                  <a:cubicBezTo>
                    <a:pt x="120" y="179"/>
                    <a:pt x="120" y="179"/>
                    <a:pt x="120" y="179"/>
                  </a:cubicBezTo>
                  <a:cubicBezTo>
                    <a:pt x="120" y="192"/>
                    <a:pt x="120" y="192"/>
                    <a:pt x="120" y="192"/>
                  </a:cubicBezTo>
                  <a:cubicBezTo>
                    <a:pt x="72" y="192"/>
                    <a:pt x="72" y="192"/>
                    <a:pt x="72" y="192"/>
                  </a:cubicBezTo>
                  <a:cubicBezTo>
                    <a:pt x="72" y="179"/>
                    <a:pt x="72" y="179"/>
                    <a:pt x="72" y="179"/>
                  </a:cubicBezTo>
                  <a:cubicBezTo>
                    <a:pt x="72" y="165"/>
                    <a:pt x="72" y="165"/>
                    <a:pt x="72" y="165"/>
                  </a:cubicBezTo>
                  <a:cubicBezTo>
                    <a:pt x="60" y="158"/>
                    <a:pt x="60" y="158"/>
                    <a:pt x="60" y="158"/>
                  </a:cubicBezTo>
                  <a:cubicBezTo>
                    <a:pt x="37" y="145"/>
                    <a:pt x="24" y="122"/>
                    <a:pt x="24" y="96"/>
                  </a:cubicBezTo>
                  <a:cubicBezTo>
                    <a:pt x="24" y="56"/>
                    <a:pt x="56" y="24"/>
                    <a:pt x="96" y="24"/>
                  </a:cubicBezTo>
                  <a:cubicBezTo>
                    <a:pt x="136" y="24"/>
                    <a:pt x="168" y="56"/>
                    <a:pt x="168" y="96"/>
                  </a:cubicBezTo>
                  <a:cubicBezTo>
                    <a:pt x="168" y="122"/>
                    <a:pt x="154" y="145"/>
                    <a:pt x="132" y="158"/>
                  </a:cubicBezTo>
                  <a:close/>
                </a:path>
              </a:pathLst>
            </a:custGeom>
            <a:grpFill/>
            <a:ln>
              <a:noFill/>
            </a:ln>
          </p:spPr>
          <p:txBody>
            <a:bodyPr vert="horz" wrap="square" lIns="91416" tIns="45708" rIns="91416" bIns="45708" numCol="1" anchor="t" anchorCtr="0" compatLnSpc="1"/>
            <a:lstStyle/>
            <a:p>
              <a:endParaRPr lang="id-ID" sz="1600" b="1">
                <a:cs typeface="+mn-ea"/>
              </a:endParaRPr>
            </a:p>
          </p:txBody>
        </p:sp>
        <p:sp>
          <p:nvSpPr>
            <p:cNvPr id="25" name="Freeform 25"/>
            <p:cNvSpPr/>
            <p:nvPr/>
          </p:nvSpPr>
          <p:spPr bwMode="auto">
            <a:xfrm>
              <a:off x="549276" y="1265238"/>
              <a:ext cx="361950" cy="182563"/>
            </a:xfrm>
            <a:custGeom>
              <a:avLst/>
              <a:gdLst>
                <a:gd name="T0" fmla="*/ 0 w 96"/>
                <a:gd name="T1" fmla="*/ 24 h 48"/>
                <a:gd name="T2" fmla="*/ 25 w 96"/>
                <a:gd name="T3" fmla="*/ 24 h 48"/>
                <a:gd name="T4" fmla="*/ 24 w 96"/>
                <a:gd name="T5" fmla="*/ 27 h 48"/>
                <a:gd name="T6" fmla="*/ 48 w 96"/>
                <a:gd name="T7" fmla="*/ 48 h 48"/>
                <a:gd name="T8" fmla="*/ 72 w 96"/>
                <a:gd name="T9" fmla="*/ 27 h 48"/>
                <a:gd name="T10" fmla="*/ 71 w 96"/>
                <a:gd name="T11" fmla="*/ 24 h 48"/>
                <a:gd name="T12" fmla="*/ 96 w 96"/>
                <a:gd name="T13" fmla="*/ 24 h 48"/>
                <a:gd name="T14" fmla="*/ 96 w 96"/>
                <a:gd name="T15" fmla="*/ 0 h 48"/>
                <a:gd name="T16" fmla="*/ 0 w 96"/>
                <a:gd name="T17" fmla="*/ 0 h 48"/>
                <a:gd name="T18" fmla="*/ 0 w 96"/>
                <a:gd name="T19"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48">
                  <a:moveTo>
                    <a:pt x="0" y="24"/>
                  </a:moveTo>
                  <a:cubicBezTo>
                    <a:pt x="25" y="24"/>
                    <a:pt x="25" y="24"/>
                    <a:pt x="25" y="24"/>
                  </a:cubicBezTo>
                  <a:cubicBezTo>
                    <a:pt x="24" y="27"/>
                    <a:pt x="24" y="27"/>
                    <a:pt x="24" y="27"/>
                  </a:cubicBezTo>
                  <a:cubicBezTo>
                    <a:pt x="24" y="39"/>
                    <a:pt x="35" y="48"/>
                    <a:pt x="48" y="48"/>
                  </a:cubicBezTo>
                  <a:cubicBezTo>
                    <a:pt x="61" y="48"/>
                    <a:pt x="72" y="39"/>
                    <a:pt x="72" y="27"/>
                  </a:cubicBezTo>
                  <a:cubicBezTo>
                    <a:pt x="71" y="24"/>
                    <a:pt x="71" y="24"/>
                    <a:pt x="71" y="24"/>
                  </a:cubicBezTo>
                  <a:cubicBezTo>
                    <a:pt x="96" y="24"/>
                    <a:pt x="96" y="24"/>
                    <a:pt x="96" y="24"/>
                  </a:cubicBezTo>
                  <a:cubicBezTo>
                    <a:pt x="96" y="0"/>
                    <a:pt x="96" y="0"/>
                    <a:pt x="96" y="0"/>
                  </a:cubicBezTo>
                  <a:cubicBezTo>
                    <a:pt x="0" y="0"/>
                    <a:pt x="0" y="0"/>
                    <a:pt x="0" y="0"/>
                  </a:cubicBezTo>
                  <a:lnTo>
                    <a:pt x="0" y="24"/>
                  </a:lnTo>
                  <a:close/>
                </a:path>
              </a:pathLst>
            </a:custGeom>
            <a:grpFill/>
            <a:ln>
              <a:noFill/>
            </a:ln>
          </p:spPr>
          <p:txBody>
            <a:bodyPr vert="horz" wrap="square" lIns="91416" tIns="45708" rIns="91416" bIns="45708" numCol="1" anchor="t" anchorCtr="0" compatLnSpc="1"/>
            <a:lstStyle/>
            <a:p>
              <a:endParaRPr lang="id-ID" sz="1600" b="1">
                <a:cs typeface="+mn-ea"/>
              </a:endParaRPr>
            </a:p>
          </p:txBody>
        </p:sp>
      </p:grpSp>
      <p:sp>
        <p:nvSpPr>
          <p:cNvPr id="26" name="TextBox 35"/>
          <p:cNvSpPr txBox="1"/>
          <p:nvPr/>
        </p:nvSpPr>
        <p:spPr>
          <a:xfrm>
            <a:off x="4268284" y="3958850"/>
            <a:ext cx="538930" cy="338554"/>
          </a:xfrm>
          <a:prstGeom prst="rect">
            <a:avLst/>
          </a:prstGeom>
          <a:noFill/>
        </p:spPr>
        <p:txBody>
          <a:bodyPr wrap="none" rtlCol="0" anchor="ctr">
            <a:spAutoFit/>
          </a:bodyPr>
          <a:lstStyle/>
          <a:p>
            <a:r>
              <a:rPr lang="en-US" sz="1600" b="1" dirty="0">
                <a:solidFill>
                  <a:schemeClr val="bg2">
                    <a:lumMod val="10000"/>
                  </a:schemeClr>
                </a:solidFill>
                <a:latin typeface="+mj-lt"/>
                <a:cs typeface="+mn-ea"/>
              </a:rPr>
              <a:t>3</a:t>
            </a:r>
            <a:r>
              <a:rPr lang="id-ID" sz="1600" b="1" dirty="0">
                <a:solidFill>
                  <a:schemeClr val="bg2">
                    <a:lumMod val="10000"/>
                  </a:schemeClr>
                </a:solidFill>
                <a:latin typeface="+mj-lt"/>
                <a:cs typeface="+mn-ea"/>
              </a:rPr>
              <a:t>0%</a:t>
            </a:r>
          </a:p>
        </p:txBody>
      </p:sp>
      <p:grpSp>
        <p:nvGrpSpPr>
          <p:cNvPr id="27" name="Group 37"/>
          <p:cNvGrpSpPr/>
          <p:nvPr/>
        </p:nvGrpSpPr>
        <p:grpSpPr>
          <a:xfrm>
            <a:off x="3929786" y="1192672"/>
            <a:ext cx="56482" cy="3227114"/>
            <a:chOff x="10861177" y="1061858"/>
            <a:chExt cx="91440" cy="5224435"/>
          </a:xfrm>
        </p:grpSpPr>
        <p:cxnSp>
          <p:nvCxnSpPr>
            <p:cNvPr id="28" name="Straight Connector 38"/>
            <p:cNvCxnSpPr/>
            <p:nvPr/>
          </p:nvCxnSpPr>
          <p:spPr>
            <a:xfrm>
              <a:off x="10906897" y="1153297"/>
              <a:ext cx="0" cy="5041557"/>
            </a:xfrm>
            <a:prstGeom prst="line">
              <a:avLst/>
            </a:prstGeom>
            <a:ln w="3175">
              <a:solidFill>
                <a:schemeClr val="tx1">
                  <a:alpha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9" name="Oval 39"/>
            <p:cNvSpPr/>
            <p:nvPr/>
          </p:nvSpPr>
          <p:spPr>
            <a:xfrm>
              <a:off x="10861177" y="1061858"/>
              <a:ext cx="91440" cy="91440"/>
            </a:xfrm>
            <a:prstGeom prst="ellipse">
              <a:avLst/>
            </a:prstGeom>
            <a:solidFill>
              <a:schemeClr val="bg1"/>
            </a:solidFill>
            <a:ln w="9525">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a:cs typeface="+mn-ea"/>
              </a:endParaRPr>
            </a:p>
          </p:txBody>
        </p:sp>
        <p:sp>
          <p:nvSpPr>
            <p:cNvPr id="30" name="Oval 40"/>
            <p:cNvSpPr/>
            <p:nvPr/>
          </p:nvSpPr>
          <p:spPr>
            <a:xfrm>
              <a:off x="10861177" y="6194853"/>
              <a:ext cx="91440" cy="91440"/>
            </a:xfrm>
            <a:prstGeom prst="ellipse">
              <a:avLst/>
            </a:prstGeom>
            <a:solidFill>
              <a:schemeClr val="bg1"/>
            </a:solidFill>
            <a:ln w="9525">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a:cs typeface="+mn-ea"/>
              </a:endParaRPr>
            </a:p>
          </p:txBody>
        </p:sp>
      </p:grpSp>
      <p:sp>
        <p:nvSpPr>
          <p:cNvPr id="32" name="等腰三角形 31"/>
          <p:cNvSpPr/>
          <p:nvPr>
            <p:custDataLst>
              <p:tags r:id="rId1"/>
            </p:custDataLst>
          </p:nvPr>
        </p:nvSpPr>
        <p:spPr>
          <a:xfrm flipV="1">
            <a:off x="673100" y="1249045"/>
            <a:ext cx="300355" cy="208280"/>
          </a:xfrm>
          <a:prstGeom prst="triangl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endParaRPr>
          </a:p>
        </p:txBody>
      </p:sp>
      <p:grpSp>
        <p:nvGrpSpPr>
          <p:cNvPr id="34" name="组合 33"/>
          <p:cNvGrpSpPr/>
          <p:nvPr>
            <p:custDataLst>
              <p:tags r:id="rId2"/>
            </p:custDataLst>
          </p:nvPr>
        </p:nvGrpSpPr>
        <p:grpSpPr>
          <a:xfrm>
            <a:off x="244261" y="2391484"/>
            <a:ext cx="745971" cy="541893"/>
            <a:chOff x="966213" y="2286000"/>
            <a:chExt cx="1158719" cy="841725"/>
          </a:xfrm>
        </p:grpSpPr>
        <p:sp>
          <p:nvSpPr>
            <p:cNvPr id="35" name="等腰三角形 34"/>
            <p:cNvSpPr/>
            <p:nvPr>
              <p:custDataLst>
                <p:tags r:id="rId8"/>
              </p:custDataLst>
            </p:nvPr>
          </p:nvSpPr>
          <p:spPr>
            <a:xfrm flipV="1">
              <a:off x="1658740" y="2286000"/>
              <a:ext cx="466192" cy="323396"/>
            </a:xfrm>
            <a:prstGeom prst="triangle">
              <a:avLst/>
            </a:prstGeom>
            <a:solidFill>
              <a:srgbClr val="E3B3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endParaRPr>
            </a:p>
          </p:txBody>
        </p:sp>
        <p:sp>
          <p:nvSpPr>
            <p:cNvPr id="36" name="矩形 35"/>
            <p:cNvSpPr/>
            <p:nvPr/>
          </p:nvSpPr>
          <p:spPr>
            <a:xfrm>
              <a:off x="966213" y="2758393"/>
              <a:ext cx="184731" cy="369332"/>
            </a:xfrm>
            <a:prstGeom prst="rect">
              <a:avLst/>
            </a:prstGeom>
            <a:noFill/>
          </p:spPr>
          <p:txBody>
            <a:bodyPr wrap="none">
              <a:spAutoFit/>
            </a:bodyPr>
            <a:lstStyle/>
            <a:p>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37" name="组合 36"/>
          <p:cNvGrpSpPr/>
          <p:nvPr>
            <p:custDataLst>
              <p:tags r:id="rId3"/>
            </p:custDataLst>
          </p:nvPr>
        </p:nvGrpSpPr>
        <p:grpSpPr>
          <a:xfrm>
            <a:off x="258231" y="3278364"/>
            <a:ext cx="745971" cy="541893"/>
            <a:chOff x="966213" y="2286000"/>
            <a:chExt cx="1158719" cy="841725"/>
          </a:xfrm>
        </p:grpSpPr>
        <p:sp>
          <p:nvSpPr>
            <p:cNvPr id="38" name="等腰三角形 37"/>
            <p:cNvSpPr/>
            <p:nvPr>
              <p:custDataLst>
                <p:tags r:id="rId7"/>
              </p:custDataLst>
            </p:nvPr>
          </p:nvSpPr>
          <p:spPr>
            <a:xfrm flipV="1">
              <a:off x="1658740" y="2286000"/>
              <a:ext cx="466192" cy="323396"/>
            </a:xfrm>
            <a:prstGeom prs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endParaRPr>
            </a:p>
          </p:txBody>
        </p:sp>
        <p:sp>
          <p:nvSpPr>
            <p:cNvPr id="39" name="矩形 38"/>
            <p:cNvSpPr/>
            <p:nvPr/>
          </p:nvSpPr>
          <p:spPr>
            <a:xfrm>
              <a:off x="966213" y="2758393"/>
              <a:ext cx="184731" cy="369332"/>
            </a:xfrm>
            <a:prstGeom prst="rect">
              <a:avLst/>
            </a:prstGeom>
            <a:noFill/>
          </p:spPr>
          <p:txBody>
            <a:bodyPr wrap="none">
              <a:spAutoFit/>
            </a:bodyPr>
            <a:lstStyle/>
            <a:p>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40" name="MH_Title_1"/>
          <p:cNvSpPr/>
          <p:nvPr>
            <p:custDataLst>
              <p:tags r:id="rId4"/>
            </p:custDataLst>
          </p:nvPr>
        </p:nvSpPr>
        <p:spPr>
          <a:xfrm>
            <a:off x="862330" y="1135380"/>
            <a:ext cx="1811655" cy="434975"/>
          </a:xfrm>
          <a:prstGeom prst="rect">
            <a:avLst/>
          </a:prstGeom>
          <a:noFill/>
          <a:ln w="9525">
            <a:noFill/>
          </a:ln>
        </p:spPr>
        <p:txBody>
          <a:bodyPr anchor="ctr"/>
          <a:lstStyle/>
          <a:p>
            <a:pPr algn="l">
              <a:lnSpc>
                <a:spcPct val="120000"/>
              </a:lnSpc>
              <a:spcBef>
                <a:spcPts val="300"/>
              </a:spcBef>
            </a:pPr>
            <a:r>
              <a:rPr lang="en-US" altLang="zh-CN" sz="1200" b="1" dirty="0">
                <a:solidFill>
                  <a:schemeClr val="tx1"/>
                </a:solidFill>
                <a:sym typeface="+mn-ea"/>
              </a:rPr>
              <a:t>1. Tune Parameters</a:t>
            </a:r>
          </a:p>
        </p:txBody>
      </p:sp>
      <p:sp>
        <p:nvSpPr>
          <p:cNvPr id="42" name="MH_Title_1"/>
          <p:cNvSpPr/>
          <p:nvPr>
            <p:custDataLst>
              <p:tags r:id="rId5"/>
            </p:custDataLst>
          </p:nvPr>
        </p:nvSpPr>
        <p:spPr>
          <a:xfrm>
            <a:off x="890905" y="2252345"/>
            <a:ext cx="1566545" cy="443230"/>
          </a:xfrm>
          <a:prstGeom prst="rect">
            <a:avLst/>
          </a:prstGeom>
          <a:noFill/>
          <a:ln w="9525">
            <a:noFill/>
          </a:ln>
        </p:spPr>
        <p:txBody>
          <a:bodyPr anchor="ctr"/>
          <a:lstStyle/>
          <a:p>
            <a:pPr algn="l">
              <a:lnSpc>
                <a:spcPct val="120000"/>
              </a:lnSpc>
              <a:spcBef>
                <a:spcPts val="300"/>
              </a:spcBef>
            </a:pPr>
            <a:r>
              <a:rPr lang="en-US" altLang="zh-CN" sz="1200" b="1" dirty="0">
                <a:solidFill>
                  <a:schemeClr val="tx1"/>
                </a:solidFill>
                <a:sym typeface="+mn-ea"/>
              </a:rPr>
              <a:t>2. More ML Models</a:t>
            </a:r>
          </a:p>
        </p:txBody>
      </p:sp>
      <p:sp>
        <p:nvSpPr>
          <p:cNvPr id="44" name="MH_Title_1"/>
          <p:cNvSpPr/>
          <p:nvPr>
            <p:custDataLst>
              <p:tags r:id="rId6"/>
            </p:custDataLst>
          </p:nvPr>
        </p:nvSpPr>
        <p:spPr>
          <a:xfrm>
            <a:off x="905510" y="3239770"/>
            <a:ext cx="1446530" cy="434975"/>
          </a:xfrm>
          <a:prstGeom prst="rect">
            <a:avLst/>
          </a:prstGeom>
          <a:noFill/>
          <a:ln w="9525">
            <a:noFill/>
          </a:ln>
        </p:spPr>
        <p:txBody>
          <a:bodyPr anchor="ctr"/>
          <a:lstStyle/>
          <a:p>
            <a:pPr algn="l">
              <a:lnSpc>
                <a:spcPct val="120000"/>
              </a:lnSpc>
              <a:spcBef>
                <a:spcPts val="300"/>
              </a:spcBef>
            </a:pPr>
            <a:r>
              <a:rPr lang="en-US" altLang="zh-CN" sz="1200" b="1" dirty="0">
                <a:solidFill>
                  <a:schemeClr val="tx1"/>
                </a:solidFill>
                <a:sym typeface="+mn-ea"/>
              </a:rPr>
              <a:t>3. Innovation of Specific Model</a:t>
            </a:r>
          </a:p>
        </p:txBody>
      </p:sp>
      <p:sp>
        <p:nvSpPr>
          <p:cNvPr id="46" name="TextBox 35"/>
          <p:cNvSpPr txBox="1"/>
          <p:nvPr/>
        </p:nvSpPr>
        <p:spPr>
          <a:xfrm>
            <a:off x="5134292" y="3958850"/>
            <a:ext cx="538930" cy="338554"/>
          </a:xfrm>
          <a:prstGeom prst="rect">
            <a:avLst/>
          </a:prstGeom>
          <a:noFill/>
        </p:spPr>
        <p:txBody>
          <a:bodyPr wrap="none" rtlCol="0" anchor="ctr">
            <a:spAutoFit/>
          </a:bodyPr>
          <a:lstStyle/>
          <a:p>
            <a:r>
              <a:rPr lang="en-US" sz="1600" b="1" dirty="0">
                <a:solidFill>
                  <a:schemeClr val="bg2">
                    <a:lumMod val="10000"/>
                  </a:schemeClr>
                </a:solidFill>
                <a:latin typeface="+mj-lt"/>
                <a:cs typeface="+mn-ea"/>
              </a:rPr>
              <a:t>5</a:t>
            </a:r>
            <a:r>
              <a:rPr lang="id-ID" sz="1600" b="1" dirty="0">
                <a:solidFill>
                  <a:schemeClr val="bg2">
                    <a:lumMod val="10000"/>
                  </a:schemeClr>
                </a:solidFill>
                <a:latin typeface="+mj-lt"/>
                <a:cs typeface="+mn-ea"/>
              </a:rPr>
              <a:t>0%</a:t>
            </a:r>
          </a:p>
        </p:txBody>
      </p:sp>
      <p:sp>
        <p:nvSpPr>
          <p:cNvPr id="47" name="TextBox 35"/>
          <p:cNvSpPr txBox="1"/>
          <p:nvPr/>
        </p:nvSpPr>
        <p:spPr>
          <a:xfrm>
            <a:off x="6051740" y="3935985"/>
            <a:ext cx="538930" cy="338554"/>
          </a:xfrm>
          <a:prstGeom prst="rect">
            <a:avLst/>
          </a:prstGeom>
          <a:noFill/>
        </p:spPr>
        <p:txBody>
          <a:bodyPr wrap="none" rtlCol="0" anchor="ctr">
            <a:spAutoFit/>
          </a:bodyPr>
          <a:lstStyle/>
          <a:p>
            <a:r>
              <a:rPr lang="en-US" sz="1600" b="1" dirty="0">
                <a:solidFill>
                  <a:schemeClr val="bg2">
                    <a:lumMod val="10000"/>
                  </a:schemeClr>
                </a:solidFill>
                <a:latin typeface="+mj-lt"/>
                <a:cs typeface="+mn-ea"/>
              </a:rPr>
              <a:t>7</a:t>
            </a:r>
            <a:r>
              <a:rPr lang="id-ID" sz="1600" b="1" dirty="0">
                <a:solidFill>
                  <a:schemeClr val="bg2">
                    <a:lumMod val="10000"/>
                  </a:schemeClr>
                </a:solidFill>
                <a:latin typeface="+mj-lt"/>
                <a:cs typeface="+mn-ea"/>
              </a:rPr>
              <a:t>0%</a:t>
            </a:r>
          </a:p>
        </p:txBody>
      </p:sp>
      <p:sp>
        <p:nvSpPr>
          <p:cNvPr id="48" name="TextBox 35"/>
          <p:cNvSpPr txBox="1"/>
          <p:nvPr/>
        </p:nvSpPr>
        <p:spPr>
          <a:xfrm>
            <a:off x="6969188" y="3913333"/>
            <a:ext cx="538930" cy="338554"/>
          </a:xfrm>
          <a:prstGeom prst="rect">
            <a:avLst/>
          </a:prstGeom>
          <a:noFill/>
        </p:spPr>
        <p:txBody>
          <a:bodyPr wrap="none" rtlCol="0" anchor="ctr">
            <a:spAutoFit/>
          </a:bodyPr>
          <a:lstStyle/>
          <a:p>
            <a:r>
              <a:rPr lang="en-US" sz="1600" b="1" dirty="0">
                <a:solidFill>
                  <a:schemeClr val="bg2">
                    <a:lumMod val="10000"/>
                  </a:schemeClr>
                </a:solidFill>
                <a:latin typeface="+mj-lt"/>
                <a:cs typeface="+mn-ea"/>
              </a:rPr>
              <a:t>9</a:t>
            </a:r>
            <a:r>
              <a:rPr lang="id-ID" sz="1600" b="1" dirty="0">
                <a:solidFill>
                  <a:schemeClr val="bg2">
                    <a:lumMod val="10000"/>
                  </a:schemeClr>
                </a:solidFill>
                <a:latin typeface="+mj-lt"/>
                <a:cs typeface="+mn-ea"/>
              </a:rPr>
              <a:t>0%</a:t>
            </a:r>
          </a:p>
        </p:txBody>
      </p:sp>
      <p:sp>
        <p:nvSpPr>
          <p:cNvPr id="51" name="TextBox 5"/>
          <p:cNvSpPr txBox="1"/>
          <p:nvPr/>
        </p:nvSpPr>
        <p:spPr>
          <a:xfrm>
            <a:off x="3500755" y="167005"/>
            <a:ext cx="2472055" cy="437515"/>
          </a:xfrm>
          <a:prstGeom prst="rect">
            <a:avLst/>
          </a:prstGeom>
          <a:noFill/>
        </p:spPr>
        <p:txBody>
          <a:bodyPr wrap="square" lIns="68580" tIns="34290" rIns="68580" bIns="34290" rtlCol="0">
            <a:spAutoFit/>
          </a:bodyPr>
          <a:lstStyle/>
          <a:p>
            <a:r>
              <a:rPr lang="en-US" altLang="zh-CN" sz="2400" b="1" spc="225" dirty="0">
                <a:solidFill>
                  <a:schemeClr val="tx1"/>
                </a:solidFill>
                <a:latin typeface="微软雅黑" panose="020B0503020204020204" pitchFamily="34" charset="-122"/>
                <a:ea typeface="微软雅黑" panose="020B0503020204020204" pitchFamily="34" charset="-122"/>
                <a:cs typeface="Poppins" panose="02000000000000000000" pitchFamily="2" charset="0"/>
                <a:sym typeface="微软雅黑" panose="020B0503020204020204" pitchFamily="34" charset="-122"/>
              </a:rPr>
              <a:t>Future Work</a:t>
            </a: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blinds(horizontal)">
                                      <p:cBhvr>
                                        <p:cTn id="7" dur="500"/>
                                        <p:tgtEl>
                                          <p:spTgt spid="4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blinds(horizontal)">
                                      <p:cBhvr>
                                        <p:cTn id="10" dur="500"/>
                                        <p:tgtEl>
                                          <p:spTgt spid="4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blinds(horizontal)">
                                      <p:cBhvr>
                                        <p:cTn id="13" dur="500"/>
                                        <p:tgtEl>
                                          <p:spTgt spid="44"/>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wipe(left)">
                                      <p:cBhvr>
                                        <p:cTn id="17"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2" grpId="0"/>
      <p:bldP spid="44" grpId="0"/>
      <p:bldP spid="5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9144000" cy="5219700"/>
          </a:xfrm>
          <a:prstGeom prst="rect">
            <a:avLst/>
          </a:prstGeom>
        </p:spPr>
      </p:pic>
      <p:sp>
        <p:nvSpPr>
          <p:cNvPr id="8" name="矩形 7"/>
          <p:cNvSpPr/>
          <p:nvPr/>
        </p:nvSpPr>
        <p:spPr>
          <a:xfrm>
            <a:off x="0" y="0"/>
            <a:ext cx="9144000" cy="5219700"/>
          </a:xfrm>
          <a:prstGeom prst="rect">
            <a:avLst/>
          </a:prstGeom>
          <a:solidFill>
            <a:srgbClr val="0D0D0D">
              <a:alpha val="2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4443386" y="3731719"/>
            <a:ext cx="3868367" cy="523220"/>
          </a:xfrm>
          <a:prstGeom prst="rect">
            <a:avLst/>
          </a:prstGeom>
          <a:noFill/>
        </p:spPr>
        <p:txBody>
          <a:bodyPr wrap="none" rtlCol="0">
            <a:spAutoFit/>
            <a:scene3d>
              <a:camera prst="orthographicFront"/>
              <a:lightRig rig="threePt" dir="t"/>
            </a:scene3d>
            <a:sp3d contourW="12700"/>
          </a:bodyPr>
          <a:lstStyle/>
          <a:p>
            <a:pPr algn="l"/>
            <a:r>
              <a:rPr lang="zh-CN" altLang="en-US" sz="2800" b="1" dirty="0">
                <a:solidFill>
                  <a:schemeClr val="bg1"/>
                </a:solidFill>
                <a:latin typeface="微软雅黑" panose="020B0503020204020204" pitchFamily="34" charset="-122"/>
                <a:ea typeface="微软雅黑" panose="020B0503020204020204" pitchFamily="34" charset="-122"/>
              </a:rPr>
              <a:t>Thanks for </a:t>
            </a:r>
            <a:r>
              <a:rPr lang="en-US" altLang="zh-CN" sz="2800" b="1">
                <a:solidFill>
                  <a:schemeClr val="bg1"/>
                </a:solidFill>
                <a:latin typeface="微软雅黑" panose="020B0503020204020204" pitchFamily="34" charset="-122"/>
                <a:ea typeface="微软雅黑" panose="020B0503020204020204" pitchFamily="34" charset="-122"/>
              </a:rPr>
              <a:t>Listening</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3800536" y="4347083"/>
            <a:ext cx="5061094" cy="0"/>
          </a:xfrm>
          <a:prstGeom prst="line">
            <a:avLst/>
          </a:prstGeom>
          <a:ln w="9525">
            <a:solidFill>
              <a:srgbClr val="E3B37E"/>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597306"/>
            <a:ext cx="3067291" cy="2210765"/>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rotWithShape="1">
          <a:blip r:embed="rId3" cstate="print">
            <a:extLst>
              <a:ext uri="{28A0092B-C50C-407E-A947-70E740481C1C}">
                <a14:useLocalDpi xmlns:a14="http://schemas.microsoft.com/office/drawing/2010/main" val="0"/>
              </a:ext>
            </a:extLst>
          </a:blip>
          <a:srcRect l="12784" t="19736" b="44352"/>
          <a:stretch>
            <a:fillRect/>
          </a:stretch>
        </p:blipFill>
        <p:spPr>
          <a:xfrm>
            <a:off x="0" y="1747594"/>
            <a:ext cx="9143999" cy="1874496"/>
          </a:xfrm>
          <a:prstGeom prst="rect">
            <a:avLst/>
          </a:prstGeom>
        </p:spPr>
      </p:pic>
      <p:grpSp>
        <p:nvGrpSpPr>
          <p:cNvPr id="4" name="组合 3"/>
          <p:cNvGrpSpPr/>
          <p:nvPr/>
        </p:nvGrpSpPr>
        <p:grpSpPr>
          <a:xfrm>
            <a:off x="3067291" y="1853000"/>
            <a:ext cx="5960959" cy="1602539"/>
            <a:chOff x="8440344" y="2087880"/>
            <a:chExt cx="2120976" cy="548640"/>
          </a:xfrm>
        </p:grpSpPr>
        <p:sp>
          <p:nvSpPr>
            <p:cNvPr id="5" name="矩形 4"/>
            <p:cNvSpPr/>
            <p:nvPr/>
          </p:nvSpPr>
          <p:spPr>
            <a:xfrm>
              <a:off x="8440344" y="2087880"/>
              <a:ext cx="2120976" cy="548640"/>
            </a:xfrm>
            <a:prstGeom prst="rect">
              <a:avLst/>
            </a:prstGeom>
            <a:solidFill>
              <a:srgbClr val="0D0D0D">
                <a:alpha val="93000"/>
              </a:srgbClr>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526758" y="2286000"/>
              <a:ext cx="34562" cy="175845"/>
            </a:xfrm>
            <a:prstGeom prst="rect">
              <a:avLst/>
            </a:prstGeom>
            <a:solidFill>
              <a:srgbClr val="E3B37E"/>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6"/>
          <p:cNvSpPr txBox="1"/>
          <p:nvPr/>
        </p:nvSpPr>
        <p:spPr>
          <a:xfrm>
            <a:off x="3672205" y="2360295"/>
            <a:ext cx="2673350" cy="706120"/>
          </a:xfrm>
          <a:prstGeom prst="rect">
            <a:avLst/>
          </a:prstGeom>
          <a:noFill/>
        </p:spPr>
        <p:txBody>
          <a:bodyPr wrap="none" rtlCol="0">
            <a:noAutofit/>
          </a:bodyPr>
          <a:lstStyle/>
          <a:p>
            <a:pPr algn="l"/>
            <a:r>
              <a:rPr lang="zh-CN" altLang="en-US" sz="3200" b="1" dirty="0">
                <a:solidFill>
                  <a:schemeClr val="bg1"/>
                </a:solidFill>
                <a:latin typeface="微软雅黑" panose="020B0503020204020204" pitchFamily="34" charset="-122"/>
                <a:ea typeface="微软雅黑" panose="020B0503020204020204" pitchFamily="34" charset="-122"/>
                <a:sym typeface="+mn-ea"/>
              </a:rPr>
              <a:t>Project Goal</a:t>
            </a:r>
            <a:endParaRPr lang="zh-CN" altLang="en-US" sz="3200" b="1" dirty="0">
              <a:solidFill>
                <a:schemeClr val="bg1"/>
              </a:solidFill>
              <a:latin typeface="微软雅黑" panose="020B0503020204020204" pitchFamily="34" charset="-122"/>
              <a:ea typeface="微软雅黑" panose="020B0503020204020204" pitchFamily="34" charset="-122"/>
            </a:endParaRPr>
          </a:p>
          <a:p>
            <a:pPr algn="l"/>
            <a:endParaRPr lang="zh-CN" altLang="en-US" sz="3200" b="1"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2279825" y="2281461"/>
            <a:ext cx="655949" cy="707886"/>
          </a:xfrm>
          <a:prstGeom prst="rect">
            <a:avLst/>
          </a:prstGeom>
        </p:spPr>
        <p:txBody>
          <a:bodyPr wrap="none">
            <a:spAutoFit/>
          </a:bodyPr>
          <a:lstStyle/>
          <a:p>
            <a:r>
              <a:rPr lang="en-US" altLang="zh-CN" sz="4000" dirty="0">
                <a:solidFill>
                  <a:schemeClr val="bg1"/>
                </a:solidFill>
                <a:latin typeface="Impact" panose="020B0806030902050204" pitchFamily="34" charset="0"/>
              </a:rPr>
              <a:t>01</a:t>
            </a:r>
            <a:endParaRPr lang="zh-CN" altLang="en-US" sz="4000" dirty="0">
              <a:solidFill>
                <a:schemeClr val="bg1"/>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80">
                                          <p:stCondLst>
                                            <p:cond delay="0"/>
                                          </p:stCondLst>
                                        </p:cTn>
                                        <p:tgtEl>
                                          <p:spTgt spid="9"/>
                                        </p:tgtEl>
                                      </p:cBhvr>
                                    </p:animEffect>
                                    <p:anim calcmode="lin" valueType="num">
                                      <p:cBhvr>
                                        <p:cTn id="13"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8" dur="26">
                                          <p:stCondLst>
                                            <p:cond delay="650"/>
                                          </p:stCondLst>
                                        </p:cTn>
                                        <p:tgtEl>
                                          <p:spTgt spid="9"/>
                                        </p:tgtEl>
                                      </p:cBhvr>
                                      <p:to x="100000" y="60000"/>
                                    </p:animScale>
                                    <p:animScale>
                                      <p:cBhvr>
                                        <p:cTn id="19" dur="166" decel="50000">
                                          <p:stCondLst>
                                            <p:cond delay="676"/>
                                          </p:stCondLst>
                                        </p:cTn>
                                        <p:tgtEl>
                                          <p:spTgt spid="9"/>
                                        </p:tgtEl>
                                      </p:cBhvr>
                                      <p:to x="100000" y="100000"/>
                                    </p:animScale>
                                    <p:animScale>
                                      <p:cBhvr>
                                        <p:cTn id="20" dur="26">
                                          <p:stCondLst>
                                            <p:cond delay="1312"/>
                                          </p:stCondLst>
                                        </p:cTn>
                                        <p:tgtEl>
                                          <p:spTgt spid="9"/>
                                        </p:tgtEl>
                                      </p:cBhvr>
                                      <p:to x="100000" y="80000"/>
                                    </p:animScale>
                                    <p:animScale>
                                      <p:cBhvr>
                                        <p:cTn id="21" dur="166" decel="50000">
                                          <p:stCondLst>
                                            <p:cond delay="1338"/>
                                          </p:stCondLst>
                                        </p:cTn>
                                        <p:tgtEl>
                                          <p:spTgt spid="9"/>
                                        </p:tgtEl>
                                      </p:cBhvr>
                                      <p:to x="100000" y="100000"/>
                                    </p:animScale>
                                    <p:animScale>
                                      <p:cBhvr>
                                        <p:cTn id="22" dur="26">
                                          <p:stCondLst>
                                            <p:cond delay="1642"/>
                                          </p:stCondLst>
                                        </p:cTn>
                                        <p:tgtEl>
                                          <p:spTgt spid="9"/>
                                        </p:tgtEl>
                                      </p:cBhvr>
                                      <p:to x="100000" y="90000"/>
                                    </p:animScale>
                                    <p:animScale>
                                      <p:cBhvr>
                                        <p:cTn id="23" dur="166" decel="50000">
                                          <p:stCondLst>
                                            <p:cond delay="1668"/>
                                          </p:stCondLst>
                                        </p:cTn>
                                        <p:tgtEl>
                                          <p:spTgt spid="9"/>
                                        </p:tgtEl>
                                      </p:cBhvr>
                                      <p:to x="100000" y="100000"/>
                                    </p:animScale>
                                    <p:animScale>
                                      <p:cBhvr>
                                        <p:cTn id="24" dur="26">
                                          <p:stCondLst>
                                            <p:cond delay="1808"/>
                                          </p:stCondLst>
                                        </p:cTn>
                                        <p:tgtEl>
                                          <p:spTgt spid="9"/>
                                        </p:tgtEl>
                                      </p:cBhvr>
                                      <p:to x="100000" y="95000"/>
                                    </p:animScale>
                                    <p:animScale>
                                      <p:cBhvr>
                                        <p:cTn id="25" dur="166" decel="50000">
                                          <p:stCondLst>
                                            <p:cond delay="1834"/>
                                          </p:stCondLst>
                                        </p:cTn>
                                        <p:tgtEl>
                                          <p:spTgt spid="9"/>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down)">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a:off x="567597" y="1197748"/>
            <a:ext cx="7999674" cy="3119609"/>
            <a:chOff x="903263" y="1938528"/>
            <a:chExt cx="10221433" cy="3986022"/>
          </a:xfrm>
        </p:grpSpPr>
        <p:grpSp>
          <p:nvGrpSpPr>
            <p:cNvPr id="23" name="Group 10"/>
            <p:cNvGrpSpPr/>
            <p:nvPr/>
          </p:nvGrpSpPr>
          <p:grpSpPr>
            <a:xfrm>
              <a:off x="3496399" y="1938528"/>
              <a:ext cx="2432193" cy="3986022"/>
              <a:chOff x="3663042" y="2429990"/>
              <a:chExt cx="2269165" cy="3494560"/>
            </a:xfrm>
          </p:grpSpPr>
          <p:sp>
            <p:nvSpPr>
              <p:cNvPr id="25" name="TextBox 11"/>
              <p:cNvSpPr txBox="1"/>
              <p:nvPr/>
            </p:nvSpPr>
            <p:spPr>
              <a:xfrm>
                <a:off x="4128278" y="5052151"/>
                <a:ext cx="1364245" cy="323795"/>
              </a:xfrm>
              <a:prstGeom prst="rect">
                <a:avLst/>
              </a:prstGeom>
              <a:noFill/>
            </p:spPr>
            <p:txBody>
              <a:bodyPr wrap="none" rtlCol="0">
                <a:spAutoFit/>
              </a:bodyPr>
              <a:lstStyle/>
              <a:p>
                <a:pPr algn="ctr"/>
                <a:r>
                  <a:rPr lang="en-US" b="1" dirty="0">
                    <a:solidFill>
                      <a:prstClr val="white"/>
                    </a:solidFill>
                    <a:cs typeface="+mn-ea"/>
                    <a:sym typeface="+mn-lt"/>
                  </a:rPr>
                  <a:t>Perfect Concept</a:t>
                </a:r>
              </a:p>
            </p:txBody>
          </p:sp>
          <p:sp>
            <p:nvSpPr>
              <p:cNvPr id="26" name="Rounded Rectangle 12"/>
              <p:cNvSpPr/>
              <p:nvPr/>
            </p:nvSpPr>
            <p:spPr>
              <a:xfrm>
                <a:off x="3663042" y="2429990"/>
                <a:ext cx="2269165" cy="3494560"/>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prstClr val="white"/>
                  </a:solidFill>
                  <a:cs typeface="+mn-ea"/>
                  <a:sym typeface="+mn-lt"/>
                </a:endParaRPr>
              </a:p>
            </p:txBody>
          </p:sp>
          <p:sp>
            <p:nvSpPr>
              <p:cNvPr id="27" name="Rectangle 13"/>
              <p:cNvSpPr/>
              <p:nvPr/>
            </p:nvSpPr>
            <p:spPr>
              <a:xfrm>
                <a:off x="3663042" y="4971746"/>
                <a:ext cx="2269165" cy="487745"/>
              </a:xfrm>
              <a:prstGeom prst="rect">
                <a:avLst/>
              </a:prstGeom>
              <a:solidFill>
                <a:srgbClr val="E3B3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cs typeface="+mn-ea"/>
                  <a:sym typeface="+mn-lt"/>
                </a:endParaRPr>
              </a:p>
            </p:txBody>
          </p:sp>
        </p:grpSp>
        <p:grpSp>
          <p:nvGrpSpPr>
            <p:cNvPr id="34" name="Group 31"/>
            <p:cNvGrpSpPr/>
            <p:nvPr/>
          </p:nvGrpSpPr>
          <p:grpSpPr>
            <a:xfrm>
              <a:off x="8692502" y="1938528"/>
              <a:ext cx="2432194" cy="3986022"/>
              <a:chOff x="8856544" y="2029940"/>
              <a:chExt cx="2269165" cy="3275714"/>
            </a:xfrm>
          </p:grpSpPr>
          <p:sp>
            <p:nvSpPr>
              <p:cNvPr id="38" name="Rounded Rectangle 36"/>
              <p:cNvSpPr/>
              <p:nvPr/>
            </p:nvSpPr>
            <p:spPr>
              <a:xfrm>
                <a:off x="8856544"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prstClr val="white"/>
                  </a:solidFill>
                  <a:cs typeface="+mn-ea"/>
                  <a:sym typeface="+mn-lt"/>
                </a:endParaRPr>
              </a:p>
            </p:txBody>
          </p:sp>
          <p:sp>
            <p:nvSpPr>
              <p:cNvPr id="39" name="Rectangle 37"/>
              <p:cNvSpPr/>
              <p:nvPr/>
            </p:nvSpPr>
            <p:spPr>
              <a:xfrm>
                <a:off x="8856544" y="4412519"/>
                <a:ext cx="2269165" cy="457200"/>
              </a:xfrm>
              <a:prstGeom prst="rect">
                <a:avLst/>
              </a:prstGeom>
              <a:solidFill>
                <a:srgbClr val="E3B3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prstClr val="white"/>
                  </a:solidFill>
                  <a:cs typeface="+mn-ea"/>
                  <a:sym typeface="+mn-lt"/>
                </a:endParaRPr>
              </a:p>
            </p:txBody>
          </p:sp>
        </p:grpSp>
        <p:grpSp>
          <p:nvGrpSpPr>
            <p:cNvPr id="43" name="Group 23"/>
            <p:cNvGrpSpPr/>
            <p:nvPr/>
          </p:nvGrpSpPr>
          <p:grpSpPr>
            <a:xfrm>
              <a:off x="6096000" y="1938528"/>
              <a:ext cx="2432193" cy="3986022"/>
              <a:chOff x="6259793" y="2029940"/>
              <a:chExt cx="2269165" cy="3275714"/>
            </a:xfrm>
          </p:grpSpPr>
          <p:sp>
            <p:nvSpPr>
              <p:cNvPr id="47" name="Rounded Rectangle 28"/>
              <p:cNvSpPr/>
              <p:nvPr/>
            </p:nvSpPr>
            <p:spPr>
              <a:xfrm>
                <a:off x="6259793"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prstClr val="white"/>
                  </a:solidFill>
                  <a:cs typeface="+mn-ea"/>
                  <a:sym typeface="+mn-lt"/>
                </a:endParaRPr>
              </a:p>
            </p:txBody>
          </p:sp>
          <p:sp>
            <p:nvSpPr>
              <p:cNvPr id="48" name="Rectangle 29"/>
              <p:cNvSpPr/>
              <p:nvPr/>
            </p:nvSpPr>
            <p:spPr>
              <a:xfrm>
                <a:off x="6259793" y="4412519"/>
                <a:ext cx="2269165" cy="457200"/>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prstClr val="white"/>
                  </a:solidFill>
                  <a:cs typeface="+mn-ea"/>
                  <a:sym typeface="+mn-lt"/>
                </a:endParaRPr>
              </a:p>
            </p:txBody>
          </p:sp>
        </p:grpSp>
        <p:grpSp>
          <p:nvGrpSpPr>
            <p:cNvPr id="50" name="Group 3"/>
            <p:cNvGrpSpPr/>
            <p:nvPr/>
          </p:nvGrpSpPr>
          <p:grpSpPr>
            <a:xfrm>
              <a:off x="903263" y="1938528"/>
              <a:ext cx="2432193" cy="3986022"/>
              <a:chOff x="1066291" y="2429990"/>
              <a:chExt cx="2269165" cy="3494560"/>
            </a:xfrm>
          </p:grpSpPr>
          <p:sp>
            <p:nvSpPr>
              <p:cNvPr id="52" name="Rounded Rectangle 4"/>
              <p:cNvSpPr/>
              <p:nvPr/>
            </p:nvSpPr>
            <p:spPr>
              <a:xfrm>
                <a:off x="1066291" y="2429990"/>
                <a:ext cx="2269165" cy="3494560"/>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prstClr val="white"/>
                  </a:solidFill>
                  <a:cs typeface="+mn-ea"/>
                  <a:sym typeface="+mn-lt"/>
                </a:endParaRPr>
              </a:p>
            </p:txBody>
          </p:sp>
          <p:sp>
            <p:nvSpPr>
              <p:cNvPr id="53" name="Rectangle 5"/>
              <p:cNvSpPr/>
              <p:nvPr/>
            </p:nvSpPr>
            <p:spPr>
              <a:xfrm>
                <a:off x="1066291" y="4971746"/>
                <a:ext cx="2269165" cy="487745"/>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prstClr val="white"/>
                  </a:solidFill>
                  <a:cs typeface="+mn-ea"/>
                  <a:sym typeface="+mn-lt"/>
                </a:endParaRPr>
              </a:p>
            </p:txBody>
          </p:sp>
        </p:grpSp>
      </p:grpSp>
      <p:sp>
        <p:nvSpPr>
          <p:cNvPr id="59" name="Rectangle 24"/>
          <p:cNvSpPr>
            <a:spLocks noChangeArrowheads="1"/>
          </p:cNvSpPr>
          <p:nvPr/>
        </p:nvSpPr>
        <p:spPr bwMode="auto">
          <a:xfrm>
            <a:off x="650875" y="3565525"/>
            <a:ext cx="1742440" cy="220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200" b="1" dirty="0">
                <a:solidFill>
                  <a:schemeClr val="bg1"/>
                </a:solidFill>
                <a:latin typeface="微软雅黑" panose="020B0503020204020204" pitchFamily="34" charset="-122"/>
                <a:ea typeface="微软雅黑" panose="020B0503020204020204" pitchFamily="34" charset="-122"/>
              </a:rPr>
              <a:t>Project Objective</a:t>
            </a:r>
          </a:p>
        </p:txBody>
      </p:sp>
      <p:sp>
        <p:nvSpPr>
          <p:cNvPr id="61" name="Rectangle 24"/>
          <p:cNvSpPr>
            <a:spLocks noChangeArrowheads="1"/>
          </p:cNvSpPr>
          <p:nvPr/>
        </p:nvSpPr>
        <p:spPr bwMode="auto">
          <a:xfrm>
            <a:off x="2856865" y="3583940"/>
            <a:ext cx="1388745" cy="220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altLang="zh-CN" sz="1200" b="1" dirty="0">
                <a:solidFill>
                  <a:schemeClr val="bg1"/>
                </a:solidFill>
                <a:latin typeface="微软雅黑" panose="020B0503020204020204" pitchFamily="34" charset="-122"/>
                <a:ea typeface="微软雅黑" panose="020B0503020204020204" pitchFamily="34" charset="-122"/>
              </a:rPr>
              <a:t>Dataset</a:t>
            </a:r>
            <a:r>
              <a:rPr lang="zh-CN" altLang="en-US" sz="1200" b="1" dirty="0">
                <a:solidFill>
                  <a:schemeClr val="bg1"/>
                </a:solidFill>
                <a:latin typeface="微软雅黑" panose="020B0503020204020204" pitchFamily="34" charset="-122"/>
                <a:ea typeface="微软雅黑" panose="020B0503020204020204" pitchFamily="34" charset="-122"/>
              </a:rPr>
              <a:t> Objectiv</a:t>
            </a:r>
            <a:r>
              <a:rPr lang="en-US" altLang="zh-CN" sz="1200" b="1" dirty="0">
                <a:solidFill>
                  <a:schemeClr val="bg1"/>
                </a:solidFill>
                <a:latin typeface="微软雅黑" panose="020B0503020204020204" pitchFamily="34" charset="-122"/>
                <a:ea typeface="微软雅黑" panose="020B0503020204020204" pitchFamily="34" charset="-122"/>
              </a:rPr>
              <a:t>e</a:t>
            </a:r>
          </a:p>
        </p:txBody>
      </p:sp>
      <p:sp>
        <p:nvSpPr>
          <p:cNvPr id="63" name="Rectangle 24"/>
          <p:cNvSpPr>
            <a:spLocks noChangeArrowheads="1"/>
          </p:cNvSpPr>
          <p:nvPr/>
        </p:nvSpPr>
        <p:spPr bwMode="auto">
          <a:xfrm>
            <a:off x="4832350" y="3567430"/>
            <a:ext cx="1412875" cy="220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200" b="1" dirty="0">
                <a:solidFill>
                  <a:schemeClr val="bg1"/>
                </a:solidFill>
                <a:latin typeface="微软雅黑" panose="020B0503020204020204" pitchFamily="34" charset="-122"/>
                <a:ea typeface="微软雅黑" panose="020B0503020204020204" pitchFamily="34" charset="-122"/>
              </a:rPr>
              <a:t>Analysis Process</a:t>
            </a:r>
          </a:p>
        </p:txBody>
      </p:sp>
      <p:sp>
        <p:nvSpPr>
          <p:cNvPr id="65" name="Rectangle 24"/>
          <p:cNvSpPr>
            <a:spLocks noChangeArrowheads="1"/>
          </p:cNvSpPr>
          <p:nvPr/>
        </p:nvSpPr>
        <p:spPr bwMode="auto">
          <a:xfrm>
            <a:off x="6657975" y="3467100"/>
            <a:ext cx="1907540" cy="441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200" b="1" dirty="0">
                <a:solidFill>
                  <a:schemeClr val="bg1"/>
                </a:solidFill>
                <a:latin typeface="微软雅黑" panose="020B0503020204020204" pitchFamily="34" charset="-122"/>
                <a:ea typeface="微软雅黑" panose="020B0503020204020204" pitchFamily="34" charset="-122"/>
              </a:rPr>
              <a:t>Model Evaluation and Optimization</a:t>
            </a:r>
          </a:p>
        </p:txBody>
      </p:sp>
      <p:pic>
        <p:nvPicPr>
          <p:cNvPr id="5" name="图片 4" descr="数据库"/>
          <p:cNvPicPr>
            <a:picLocks noChangeAspect="1"/>
          </p:cNvPicPr>
          <p:nvPr/>
        </p:nvPicPr>
        <p:blipFill>
          <a:blip r:embed="rId3"/>
          <a:stretch>
            <a:fillRect/>
          </a:stretch>
        </p:blipFill>
        <p:spPr>
          <a:xfrm>
            <a:off x="2912110" y="1600835"/>
            <a:ext cx="1278255" cy="1278255"/>
          </a:xfrm>
          <a:prstGeom prst="rect">
            <a:avLst/>
          </a:prstGeom>
        </p:spPr>
      </p:pic>
      <p:pic>
        <p:nvPicPr>
          <p:cNvPr id="9" name="图片 8" descr="分析"/>
          <p:cNvPicPr>
            <a:picLocks noChangeAspect="1"/>
          </p:cNvPicPr>
          <p:nvPr/>
        </p:nvPicPr>
        <p:blipFill>
          <a:blip r:embed="rId4"/>
          <a:stretch>
            <a:fillRect/>
          </a:stretch>
        </p:blipFill>
        <p:spPr>
          <a:xfrm>
            <a:off x="5060950" y="1737360"/>
            <a:ext cx="1042670" cy="988695"/>
          </a:xfrm>
          <a:prstGeom prst="rect">
            <a:avLst/>
          </a:prstGeom>
        </p:spPr>
      </p:pic>
      <p:pic>
        <p:nvPicPr>
          <p:cNvPr id="10" name="图片 9" descr="icon_project evaluation "/>
          <p:cNvPicPr>
            <a:picLocks noChangeAspect="1"/>
          </p:cNvPicPr>
          <p:nvPr/>
        </p:nvPicPr>
        <p:blipFill>
          <a:blip r:embed="rId5"/>
          <a:stretch>
            <a:fillRect/>
          </a:stretch>
        </p:blipFill>
        <p:spPr>
          <a:xfrm>
            <a:off x="7035165" y="1684655"/>
            <a:ext cx="1110615" cy="1110615"/>
          </a:xfrm>
          <a:prstGeom prst="rect">
            <a:avLst/>
          </a:prstGeom>
        </p:spPr>
      </p:pic>
      <p:pic>
        <p:nvPicPr>
          <p:cNvPr id="11" name="图片 10" descr="项目"/>
          <p:cNvPicPr>
            <a:picLocks noChangeAspect="1"/>
          </p:cNvPicPr>
          <p:nvPr/>
        </p:nvPicPr>
        <p:blipFill>
          <a:blip r:embed="rId6"/>
          <a:stretch>
            <a:fillRect/>
          </a:stretch>
        </p:blipFill>
        <p:spPr>
          <a:xfrm>
            <a:off x="909320" y="1511300"/>
            <a:ext cx="1356360" cy="1356360"/>
          </a:xfrm>
          <a:prstGeom prst="rect">
            <a:avLst/>
          </a:prstGeom>
        </p:spPr>
      </p:pic>
      <p:sp>
        <p:nvSpPr>
          <p:cNvPr id="7" name="文本框 6"/>
          <p:cNvSpPr txBox="1"/>
          <p:nvPr/>
        </p:nvSpPr>
        <p:spPr>
          <a:xfrm>
            <a:off x="3314700" y="234950"/>
            <a:ext cx="2673350" cy="706120"/>
          </a:xfrm>
          <a:prstGeom prst="rect">
            <a:avLst/>
          </a:prstGeom>
          <a:noFill/>
        </p:spPr>
        <p:txBody>
          <a:bodyPr wrap="none" rtlCol="0">
            <a:noAutofit/>
            <a:scene3d>
              <a:camera prst="orthographicFront"/>
              <a:lightRig rig="threePt" dir="t"/>
            </a:scene3d>
          </a:bodyPr>
          <a:lstStyle/>
          <a:p>
            <a:pPr algn="l"/>
            <a:r>
              <a:rPr lang="zh-CN" altLang="en-US" sz="3200" b="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Project Goal</a:t>
            </a:r>
            <a:endParaRPr lang="zh-CN" altLang="en-US" sz="3200" b="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endParaRPr>
          </a:p>
          <a:p>
            <a:pPr algn="l"/>
            <a:endParaRPr lang="zh-CN" altLang="en-US" sz="3200" b="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wipe(down)">
                                      <p:cBhvr>
                                        <p:cTn id="7" dur="500"/>
                                        <p:tgtEl>
                                          <p:spTgt spid="5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1"/>
                                        </p:tgtEl>
                                        <p:attrNameLst>
                                          <p:attrName>style.visibility</p:attrName>
                                        </p:attrNameLst>
                                      </p:cBhvr>
                                      <p:to>
                                        <p:strVal val="visible"/>
                                      </p:to>
                                    </p:set>
                                    <p:animEffect transition="in" filter="wipe(down)">
                                      <p:cBhvr>
                                        <p:cTn id="12" dur="500"/>
                                        <p:tgtEl>
                                          <p:spTgt spid="6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3"/>
                                        </p:tgtEl>
                                        <p:attrNameLst>
                                          <p:attrName>style.visibility</p:attrName>
                                        </p:attrNameLst>
                                      </p:cBhvr>
                                      <p:to>
                                        <p:strVal val="visible"/>
                                      </p:to>
                                    </p:set>
                                    <p:animEffect transition="in" filter="wipe(down)">
                                      <p:cBhvr>
                                        <p:cTn id="17" dur="500"/>
                                        <p:tgtEl>
                                          <p:spTgt spid="6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65"/>
                                        </p:tgtEl>
                                        <p:attrNameLst>
                                          <p:attrName>style.visibility</p:attrName>
                                        </p:attrNameLst>
                                      </p:cBhvr>
                                      <p:to>
                                        <p:strVal val="visible"/>
                                      </p:to>
                                    </p:set>
                                    <p:animEffect transition="in" filter="wipe(down)">
                                      <p:cBhvr>
                                        <p:cTn id="22" dur="500"/>
                                        <p:tgtEl>
                                          <p:spTgt spid="6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1" grpId="0"/>
      <p:bldP spid="63" grpId="0"/>
      <p:bldP spid="65"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p:nvPr/>
        </p:nvSpPr>
        <p:spPr>
          <a:xfrm>
            <a:off x="4926813" y="532783"/>
            <a:ext cx="3923179" cy="4361713"/>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id-ID">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TextBox 5"/>
          <p:cNvSpPr txBox="1"/>
          <p:nvPr/>
        </p:nvSpPr>
        <p:spPr>
          <a:xfrm>
            <a:off x="5300980" y="650240"/>
            <a:ext cx="3155950" cy="437515"/>
          </a:xfrm>
          <a:prstGeom prst="rect">
            <a:avLst/>
          </a:prstGeom>
          <a:noFill/>
        </p:spPr>
        <p:txBody>
          <a:bodyPr wrap="square" lIns="68580" tIns="34290" rIns="68580" bIns="34290" rtlCol="0">
            <a:spAutoFit/>
          </a:bodyPr>
          <a:lstStyle/>
          <a:p>
            <a:r>
              <a:rPr lang="en-US" altLang="zh-CN" sz="2400" b="1" spc="225" dirty="0">
                <a:solidFill>
                  <a:schemeClr val="bg1"/>
                </a:solidFill>
                <a:latin typeface="微软雅黑" panose="020B0503020204020204" pitchFamily="34" charset="-122"/>
                <a:ea typeface="微软雅黑" panose="020B0503020204020204" pitchFamily="34" charset="-122"/>
                <a:cs typeface="Poppins" panose="02000000000000000000" pitchFamily="2" charset="0"/>
                <a:sym typeface="微软雅黑" panose="020B0503020204020204" pitchFamily="34" charset="-122"/>
              </a:rPr>
              <a:t>Background</a:t>
            </a:r>
          </a:p>
        </p:txBody>
      </p:sp>
      <p:sp>
        <p:nvSpPr>
          <p:cNvPr id="25" name="MH_Title_1"/>
          <p:cNvSpPr/>
          <p:nvPr/>
        </p:nvSpPr>
        <p:spPr>
          <a:xfrm>
            <a:off x="5300980" y="1760855"/>
            <a:ext cx="2811780" cy="2756535"/>
          </a:xfrm>
          <a:prstGeom prst="rect">
            <a:avLst/>
          </a:prstGeom>
          <a:noFill/>
          <a:ln w="9525">
            <a:noFill/>
          </a:ln>
        </p:spPr>
        <p:txBody>
          <a:bodyPr anchor="ctr"/>
          <a:lstStyle/>
          <a:p>
            <a:pPr algn="l">
              <a:lnSpc>
                <a:spcPct val="120000"/>
              </a:lnSpc>
              <a:spcBef>
                <a:spcPts val="300"/>
              </a:spcBef>
            </a:pPr>
            <a:r>
              <a:rPr lang="en-US" altLang="zh-CN" sz="1200" b="1" dirty="0">
                <a:solidFill>
                  <a:schemeClr val="bg1"/>
                </a:solidFill>
              </a:rPr>
              <a:t>In late 2001, Enron, an American energy company, filed for bankruptcy after one of the largest financial scandals in corporate history. After the company's collapse, over 600,000 emails generated by 158 Enron employees - now known as the Enron Corpus. </a:t>
            </a:r>
          </a:p>
          <a:p>
            <a:pPr algn="l">
              <a:lnSpc>
                <a:spcPct val="120000"/>
              </a:lnSpc>
              <a:spcBef>
                <a:spcPts val="300"/>
              </a:spcBef>
            </a:pPr>
            <a:r>
              <a:rPr lang="en-US" altLang="zh-CN" sz="1200" b="1" dirty="0">
                <a:solidFill>
                  <a:schemeClr val="bg1"/>
                </a:solidFill>
              </a:rPr>
              <a:t>Today, the Enron Corpus is the largest and one of the only publicly available mass collections of data easily accessible for study. </a:t>
            </a:r>
          </a:p>
        </p:txBody>
      </p:sp>
      <p:pic>
        <p:nvPicPr>
          <p:cNvPr id="28" name="图片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0942" y="532783"/>
            <a:ext cx="4508338" cy="4321100"/>
          </a:xfrm>
          <a:prstGeom prst="rect">
            <a:avLst/>
          </a:prstGeom>
        </p:spPr>
      </p:pic>
      <p:sp>
        <p:nvSpPr>
          <p:cNvPr id="29" name="矩形 28"/>
          <p:cNvSpPr/>
          <p:nvPr/>
        </p:nvSpPr>
        <p:spPr>
          <a:xfrm>
            <a:off x="300942" y="532783"/>
            <a:ext cx="4508338" cy="4321100"/>
          </a:xfrm>
          <a:prstGeom prst="rect">
            <a:avLst/>
          </a:prstGeom>
          <a:solidFill>
            <a:srgbClr val="0D0D0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5"/>
          <p:cNvSpPr txBox="1"/>
          <p:nvPr/>
        </p:nvSpPr>
        <p:spPr>
          <a:xfrm>
            <a:off x="5344160" y="1143635"/>
            <a:ext cx="3155950" cy="345440"/>
          </a:xfrm>
          <a:prstGeom prst="rect">
            <a:avLst/>
          </a:prstGeom>
          <a:noFill/>
        </p:spPr>
        <p:txBody>
          <a:bodyPr wrap="square" lIns="68580" tIns="34290" rIns="68580" bIns="34290" rtlCol="0">
            <a:spAutoFit/>
          </a:bodyPr>
          <a:lstStyle/>
          <a:p>
            <a:r>
              <a:rPr lang="en-US" altLang="zh-CN" b="1" spc="225" dirty="0">
                <a:solidFill>
                  <a:schemeClr val="bg1"/>
                </a:solidFill>
                <a:latin typeface="微软雅黑" panose="020B0503020204020204" pitchFamily="34" charset="-122"/>
                <a:ea typeface="微软雅黑" panose="020B0503020204020204" pitchFamily="34" charset="-122"/>
                <a:cs typeface="Poppins" panose="02000000000000000000" pitchFamily="2" charset="0"/>
                <a:sym typeface="微软雅黑" panose="020B0503020204020204" pitchFamily="34" charset="-122"/>
              </a:rPr>
              <a:t>Why Enron</a:t>
            </a:r>
            <a:r>
              <a:rPr lang="zh-CN" altLang="en-US" b="1" spc="225" dirty="0">
                <a:solidFill>
                  <a:schemeClr val="bg1"/>
                </a:solidFill>
                <a:latin typeface="微软雅黑" panose="020B0503020204020204" pitchFamily="34" charset="-122"/>
                <a:ea typeface="微软雅黑" panose="020B0503020204020204" pitchFamily="34" charset="-122"/>
                <a:cs typeface="Poppins" panose="02000000000000000000" pitchFamily="2" charset="0"/>
                <a:sym typeface="微软雅黑" panose="020B0503020204020204" pitchFamily="34" charset="-122"/>
              </a:rPr>
              <a:t>？</a:t>
            </a: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par>
                                <p:cTn id="12" presetID="3" presetClass="entr" presetSubtype="10"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blinds(horizontal)">
                                      <p:cBhvr>
                                        <p:cTn id="14" dur="500"/>
                                        <p:tgtEl>
                                          <p:spTgt spid="25"/>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p:bldP spid="25" grpId="0"/>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形状 4"/>
          <p:cNvSpPr/>
          <p:nvPr/>
        </p:nvSpPr>
        <p:spPr>
          <a:xfrm>
            <a:off x="4155562" y="286563"/>
            <a:ext cx="4988438" cy="4933137"/>
          </a:xfrm>
          <a:custGeom>
            <a:avLst/>
            <a:gdLst>
              <a:gd name="connsiteX0" fmla="*/ 3304674 w 7347284"/>
              <a:gd name="connsiteY0" fmla="*/ 0 h 6946231"/>
              <a:gd name="connsiteX1" fmla="*/ 0 w 7347284"/>
              <a:gd name="connsiteY1" fmla="*/ 5807242 h 6946231"/>
              <a:gd name="connsiteX2" fmla="*/ 2550695 w 7347284"/>
              <a:gd name="connsiteY2" fmla="*/ 6946231 h 6946231"/>
              <a:gd name="connsiteX3" fmla="*/ 7347284 w 7347284"/>
              <a:gd name="connsiteY3" fmla="*/ 6946231 h 6946231"/>
              <a:gd name="connsiteX4" fmla="*/ 5229726 w 7347284"/>
              <a:gd name="connsiteY4" fmla="*/ 0 h 6946231"/>
              <a:gd name="connsiteX5" fmla="*/ 3304674 w 7347284"/>
              <a:gd name="connsiteY5" fmla="*/ 0 h 694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7284" h="6946231">
                <a:moveTo>
                  <a:pt x="3304674" y="0"/>
                </a:moveTo>
                <a:lnTo>
                  <a:pt x="0" y="5807242"/>
                </a:lnTo>
                <a:lnTo>
                  <a:pt x="2550695" y="6946231"/>
                </a:lnTo>
                <a:lnTo>
                  <a:pt x="7347284" y="6946231"/>
                </a:lnTo>
                <a:lnTo>
                  <a:pt x="5229726" y="0"/>
                </a:lnTo>
                <a:lnTo>
                  <a:pt x="3304674" y="0"/>
                </a:lnTo>
                <a:close/>
              </a:path>
            </a:pathLst>
          </a:cu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62585" y="1403350"/>
            <a:ext cx="3913505" cy="2621280"/>
            <a:chOff x="6405564" y="2560639"/>
            <a:chExt cx="4329905" cy="2725737"/>
          </a:xfrm>
          <a:solidFill>
            <a:schemeClr val="tx1">
              <a:lumMod val="65000"/>
              <a:lumOff val="35000"/>
            </a:schemeClr>
          </a:solidFill>
        </p:grpSpPr>
        <p:sp>
          <p:nvSpPr>
            <p:cNvPr id="7" name="MH_Other_1"/>
            <p:cNvSpPr>
              <a:spLocks noEditPoints="1"/>
            </p:cNvSpPr>
            <p:nvPr>
              <p:custDataLst>
                <p:tags r:id="rId1"/>
              </p:custDataLst>
            </p:nvPr>
          </p:nvSpPr>
          <p:spPr bwMode="auto">
            <a:xfrm>
              <a:off x="6405564" y="2560639"/>
              <a:ext cx="185737" cy="141287"/>
            </a:xfrm>
            <a:custGeom>
              <a:avLst/>
              <a:gdLst>
                <a:gd name="T0" fmla="*/ 4662 w 4811"/>
                <a:gd name="T1" fmla="*/ 0 h 3654"/>
                <a:gd name="T2" fmla="*/ 4662 w 4811"/>
                <a:gd name="T3" fmla="*/ 749 h 3654"/>
                <a:gd name="T4" fmla="*/ 4265 w 4811"/>
                <a:gd name="T5" fmla="*/ 1030 h 3654"/>
                <a:gd name="T6" fmla="*/ 4017 w 4811"/>
                <a:gd name="T7" fmla="*/ 1452 h 3654"/>
                <a:gd name="T8" fmla="*/ 4017 w 4811"/>
                <a:gd name="T9" fmla="*/ 1780 h 3654"/>
                <a:gd name="T10" fmla="*/ 4811 w 4811"/>
                <a:gd name="T11" fmla="*/ 1780 h 3654"/>
                <a:gd name="T12" fmla="*/ 4811 w 4811"/>
                <a:gd name="T13" fmla="*/ 3654 h 3654"/>
                <a:gd name="T14" fmla="*/ 2926 w 4811"/>
                <a:gd name="T15" fmla="*/ 3654 h 3654"/>
                <a:gd name="T16" fmla="*/ 2926 w 4811"/>
                <a:gd name="T17" fmla="*/ 1920 h 3654"/>
                <a:gd name="T18" fmla="*/ 4662 w 4811"/>
                <a:gd name="T19" fmla="*/ 0 h 3654"/>
                <a:gd name="T20" fmla="*/ 1736 w 4811"/>
                <a:gd name="T21" fmla="*/ 0 h 3654"/>
                <a:gd name="T22" fmla="*/ 1736 w 4811"/>
                <a:gd name="T23" fmla="*/ 749 h 3654"/>
                <a:gd name="T24" fmla="*/ 1091 w 4811"/>
                <a:gd name="T25" fmla="*/ 1452 h 3654"/>
                <a:gd name="T26" fmla="*/ 1091 w 4811"/>
                <a:gd name="T27" fmla="*/ 1780 h 3654"/>
                <a:gd name="T28" fmla="*/ 1885 w 4811"/>
                <a:gd name="T29" fmla="*/ 1780 h 3654"/>
                <a:gd name="T30" fmla="*/ 1885 w 4811"/>
                <a:gd name="T31" fmla="*/ 3654 h 3654"/>
                <a:gd name="T32" fmla="*/ 0 w 4811"/>
                <a:gd name="T33" fmla="*/ 3654 h 3654"/>
                <a:gd name="T34" fmla="*/ 0 w 4811"/>
                <a:gd name="T35" fmla="*/ 1920 h 3654"/>
                <a:gd name="T36" fmla="*/ 1736 w 4811"/>
                <a:gd name="T37" fmla="*/ 0 h 3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11" h="3654">
                  <a:moveTo>
                    <a:pt x="4662" y="0"/>
                  </a:moveTo>
                  <a:cubicBezTo>
                    <a:pt x="4662" y="250"/>
                    <a:pt x="4662" y="499"/>
                    <a:pt x="4662" y="749"/>
                  </a:cubicBezTo>
                  <a:cubicBezTo>
                    <a:pt x="4497" y="843"/>
                    <a:pt x="4365" y="937"/>
                    <a:pt x="4265" y="1030"/>
                  </a:cubicBezTo>
                  <a:cubicBezTo>
                    <a:pt x="4067" y="1249"/>
                    <a:pt x="3984" y="1389"/>
                    <a:pt x="4017" y="1452"/>
                  </a:cubicBezTo>
                  <a:cubicBezTo>
                    <a:pt x="4017" y="1561"/>
                    <a:pt x="4017" y="1670"/>
                    <a:pt x="4017" y="1780"/>
                  </a:cubicBezTo>
                  <a:cubicBezTo>
                    <a:pt x="4282" y="1780"/>
                    <a:pt x="4546" y="1780"/>
                    <a:pt x="4811" y="1780"/>
                  </a:cubicBezTo>
                  <a:cubicBezTo>
                    <a:pt x="4811" y="2404"/>
                    <a:pt x="4811" y="3029"/>
                    <a:pt x="4811" y="3654"/>
                  </a:cubicBezTo>
                  <a:cubicBezTo>
                    <a:pt x="4183" y="3654"/>
                    <a:pt x="3555" y="3654"/>
                    <a:pt x="2926" y="3654"/>
                  </a:cubicBezTo>
                  <a:cubicBezTo>
                    <a:pt x="2926" y="3076"/>
                    <a:pt x="2926" y="2498"/>
                    <a:pt x="2926" y="1920"/>
                  </a:cubicBezTo>
                  <a:cubicBezTo>
                    <a:pt x="3026" y="890"/>
                    <a:pt x="3604" y="250"/>
                    <a:pt x="4662" y="0"/>
                  </a:cubicBezTo>
                  <a:close/>
                  <a:moveTo>
                    <a:pt x="1736" y="0"/>
                  </a:moveTo>
                  <a:cubicBezTo>
                    <a:pt x="1736" y="250"/>
                    <a:pt x="1736" y="499"/>
                    <a:pt x="1736" y="749"/>
                  </a:cubicBezTo>
                  <a:cubicBezTo>
                    <a:pt x="1339" y="937"/>
                    <a:pt x="1125" y="1171"/>
                    <a:pt x="1091" y="1452"/>
                  </a:cubicBezTo>
                  <a:cubicBezTo>
                    <a:pt x="1091" y="1561"/>
                    <a:pt x="1091" y="1670"/>
                    <a:pt x="1091" y="1780"/>
                  </a:cubicBezTo>
                  <a:cubicBezTo>
                    <a:pt x="1356" y="1780"/>
                    <a:pt x="1620" y="1780"/>
                    <a:pt x="1885" y="1780"/>
                  </a:cubicBezTo>
                  <a:cubicBezTo>
                    <a:pt x="1885" y="2404"/>
                    <a:pt x="1885" y="3029"/>
                    <a:pt x="1885" y="3654"/>
                  </a:cubicBezTo>
                  <a:cubicBezTo>
                    <a:pt x="1257" y="3654"/>
                    <a:pt x="629" y="3654"/>
                    <a:pt x="0" y="3654"/>
                  </a:cubicBezTo>
                  <a:cubicBezTo>
                    <a:pt x="0" y="3076"/>
                    <a:pt x="0" y="2498"/>
                    <a:pt x="0" y="1920"/>
                  </a:cubicBezTo>
                  <a:cubicBezTo>
                    <a:pt x="166" y="827"/>
                    <a:pt x="744" y="187"/>
                    <a:pt x="1736" y="0"/>
                  </a:cubicBezTo>
                  <a:close/>
                </a:path>
              </a:pathLst>
            </a:custGeom>
            <a:grpFill/>
            <a:ln w="0">
              <a:noFill/>
              <a:prstDash val="solid"/>
              <a:round/>
            </a:ln>
          </p:spPr>
          <p:txBody>
            <a:bodyPr/>
            <a:lstStyle/>
            <a:p>
              <a:pPr>
                <a:defRPr/>
              </a:pPr>
              <a:endParaRPr lang="zh-CN" altLang="en-US" sz="1350"/>
            </a:p>
          </p:txBody>
        </p:sp>
        <p:sp>
          <p:nvSpPr>
            <p:cNvPr id="8" name="MH_Other_2"/>
            <p:cNvSpPr>
              <a:spLocks noEditPoints="1"/>
            </p:cNvSpPr>
            <p:nvPr>
              <p:custDataLst>
                <p:tags r:id="rId2"/>
              </p:custDataLst>
            </p:nvPr>
          </p:nvSpPr>
          <p:spPr bwMode="auto">
            <a:xfrm rot="10800000">
              <a:off x="10549732" y="5145089"/>
              <a:ext cx="185737" cy="141287"/>
            </a:xfrm>
            <a:custGeom>
              <a:avLst/>
              <a:gdLst>
                <a:gd name="T0" fmla="*/ 4662 w 4811"/>
                <a:gd name="T1" fmla="*/ 0 h 3654"/>
                <a:gd name="T2" fmla="*/ 4662 w 4811"/>
                <a:gd name="T3" fmla="*/ 749 h 3654"/>
                <a:gd name="T4" fmla="*/ 4265 w 4811"/>
                <a:gd name="T5" fmla="*/ 1030 h 3654"/>
                <a:gd name="T6" fmla="*/ 4017 w 4811"/>
                <a:gd name="T7" fmla="*/ 1452 h 3654"/>
                <a:gd name="T8" fmla="*/ 4017 w 4811"/>
                <a:gd name="T9" fmla="*/ 1780 h 3654"/>
                <a:gd name="T10" fmla="*/ 4811 w 4811"/>
                <a:gd name="T11" fmla="*/ 1780 h 3654"/>
                <a:gd name="T12" fmla="*/ 4811 w 4811"/>
                <a:gd name="T13" fmla="*/ 3654 h 3654"/>
                <a:gd name="T14" fmla="*/ 2926 w 4811"/>
                <a:gd name="T15" fmla="*/ 3654 h 3654"/>
                <a:gd name="T16" fmla="*/ 2926 w 4811"/>
                <a:gd name="T17" fmla="*/ 1920 h 3654"/>
                <a:gd name="T18" fmla="*/ 4662 w 4811"/>
                <a:gd name="T19" fmla="*/ 0 h 3654"/>
                <a:gd name="T20" fmla="*/ 1736 w 4811"/>
                <a:gd name="T21" fmla="*/ 0 h 3654"/>
                <a:gd name="T22" fmla="*/ 1736 w 4811"/>
                <a:gd name="T23" fmla="*/ 749 h 3654"/>
                <a:gd name="T24" fmla="*/ 1091 w 4811"/>
                <a:gd name="T25" fmla="*/ 1452 h 3654"/>
                <a:gd name="T26" fmla="*/ 1091 w 4811"/>
                <a:gd name="T27" fmla="*/ 1780 h 3654"/>
                <a:gd name="T28" fmla="*/ 1885 w 4811"/>
                <a:gd name="T29" fmla="*/ 1780 h 3654"/>
                <a:gd name="T30" fmla="*/ 1885 w 4811"/>
                <a:gd name="T31" fmla="*/ 3654 h 3654"/>
                <a:gd name="T32" fmla="*/ 0 w 4811"/>
                <a:gd name="T33" fmla="*/ 3654 h 3654"/>
                <a:gd name="T34" fmla="*/ 0 w 4811"/>
                <a:gd name="T35" fmla="*/ 1920 h 3654"/>
                <a:gd name="T36" fmla="*/ 1736 w 4811"/>
                <a:gd name="T37" fmla="*/ 0 h 3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11" h="3654">
                  <a:moveTo>
                    <a:pt x="4662" y="0"/>
                  </a:moveTo>
                  <a:cubicBezTo>
                    <a:pt x="4662" y="250"/>
                    <a:pt x="4662" y="499"/>
                    <a:pt x="4662" y="749"/>
                  </a:cubicBezTo>
                  <a:cubicBezTo>
                    <a:pt x="4497" y="843"/>
                    <a:pt x="4365" y="937"/>
                    <a:pt x="4265" y="1030"/>
                  </a:cubicBezTo>
                  <a:cubicBezTo>
                    <a:pt x="4067" y="1249"/>
                    <a:pt x="3984" y="1389"/>
                    <a:pt x="4017" y="1452"/>
                  </a:cubicBezTo>
                  <a:cubicBezTo>
                    <a:pt x="4017" y="1561"/>
                    <a:pt x="4017" y="1670"/>
                    <a:pt x="4017" y="1780"/>
                  </a:cubicBezTo>
                  <a:cubicBezTo>
                    <a:pt x="4282" y="1780"/>
                    <a:pt x="4546" y="1780"/>
                    <a:pt x="4811" y="1780"/>
                  </a:cubicBezTo>
                  <a:cubicBezTo>
                    <a:pt x="4811" y="2404"/>
                    <a:pt x="4811" y="3029"/>
                    <a:pt x="4811" y="3654"/>
                  </a:cubicBezTo>
                  <a:cubicBezTo>
                    <a:pt x="4183" y="3654"/>
                    <a:pt x="3555" y="3654"/>
                    <a:pt x="2926" y="3654"/>
                  </a:cubicBezTo>
                  <a:cubicBezTo>
                    <a:pt x="2926" y="3076"/>
                    <a:pt x="2926" y="2498"/>
                    <a:pt x="2926" y="1920"/>
                  </a:cubicBezTo>
                  <a:cubicBezTo>
                    <a:pt x="3026" y="890"/>
                    <a:pt x="3604" y="250"/>
                    <a:pt x="4662" y="0"/>
                  </a:cubicBezTo>
                  <a:close/>
                  <a:moveTo>
                    <a:pt x="1736" y="0"/>
                  </a:moveTo>
                  <a:cubicBezTo>
                    <a:pt x="1736" y="250"/>
                    <a:pt x="1736" y="499"/>
                    <a:pt x="1736" y="749"/>
                  </a:cubicBezTo>
                  <a:cubicBezTo>
                    <a:pt x="1339" y="937"/>
                    <a:pt x="1125" y="1171"/>
                    <a:pt x="1091" y="1452"/>
                  </a:cubicBezTo>
                  <a:cubicBezTo>
                    <a:pt x="1091" y="1561"/>
                    <a:pt x="1091" y="1670"/>
                    <a:pt x="1091" y="1780"/>
                  </a:cubicBezTo>
                  <a:cubicBezTo>
                    <a:pt x="1356" y="1780"/>
                    <a:pt x="1620" y="1780"/>
                    <a:pt x="1885" y="1780"/>
                  </a:cubicBezTo>
                  <a:cubicBezTo>
                    <a:pt x="1885" y="2404"/>
                    <a:pt x="1885" y="3029"/>
                    <a:pt x="1885" y="3654"/>
                  </a:cubicBezTo>
                  <a:cubicBezTo>
                    <a:pt x="1257" y="3654"/>
                    <a:pt x="629" y="3654"/>
                    <a:pt x="0" y="3654"/>
                  </a:cubicBezTo>
                  <a:cubicBezTo>
                    <a:pt x="0" y="3076"/>
                    <a:pt x="0" y="2498"/>
                    <a:pt x="0" y="1920"/>
                  </a:cubicBezTo>
                  <a:cubicBezTo>
                    <a:pt x="166" y="827"/>
                    <a:pt x="744" y="187"/>
                    <a:pt x="1736" y="0"/>
                  </a:cubicBezTo>
                  <a:close/>
                </a:path>
              </a:pathLst>
            </a:custGeom>
            <a:grpFill/>
            <a:ln w="0">
              <a:noFill/>
              <a:prstDash val="solid"/>
              <a:round/>
            </a:ln>
          </p:spPr>
          <p:txBody>
            <a:bodyPr/>
            <a:lstStyle/>
            <a:p>
              <a:pPr>
                <a:defRPr/>
              </a:pPr>
              <a:endParaRPr lang="zh-CN" altLang="en-US" sz="1350"/>
            </a:p>
          </p:txBody>
        </p:sp>
      </p:grpSp>
      <p:sp>
        <p:nvSpPr>
          <p:cNvPr id="10" name="Rectangle 24"/>
          <p:cNvSpPr>
            <a:spLocks noChangeArrowheads="1"/>
          </p:cNvSpPr>
          <p:nvPr/>
        </p:nvSpPr>
        <p:spPr bwMode="auto">
          <a:xfrm>
            <a:off x="744855" y="1451610"/>
            <a:ext cx="3369945" cy="1995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oAutofit/>
          </a:bodyPr>
          <a:lstStyle/>
          <a:p>
            <a:pPr algn="just">
              <a:lnSpc>
                <a:spcPct val="120000"/>
              </a:lnSpc>
              <a:spcBef>
                <a:spcPts val="300"/>
              </a:spcBef>
            </a:pPr>
            <a:r>
              <a:rPr lang="zh-CN" altLang="en-US" sz="1600" dirty="0">
                <a:solidFill>
                  <a:schemeClr val="bg2">
                    <a:lumMod val="25000"/>
                  </a:schemeClr>
                </a:solidFill>
                <a:sym typeface="+mn-ea"/>
              </a:rPr>
              <a:t>Machine Learning is an incredibly effective field when it comes to making predictions from data, especially large amounts of it. </a:t>
            </a:r>
            <a:r>
              <a:rPr lang="en-US" altLang="zh-CN" sz="1600" dirty="0">
                <a:solidFill>
                  <a:schemeClr val="bg2">
                    <a:lumMod val="25000"/>
                  </a:schemeClr>
                </a:solidFill>
                <a:sym typeface="+mn-ea"/>
              </a:rPr>
              <a:t>For example, t</a:t>
            </a:r>
            <a:r>
              <a:rPr lang="zh-CN" altLang="en-US" sz="1600" dirty="0">
                <a:solidFill>
                  <a:schemeClr val="bg2">
                    <a:lumMod val="25000"/>
                  </a:schemeClr>
                </a:solidFill>
                <a:sym typeface="+mn-ea"/>
              </a:rPr>
              <a:t>he Enron Corpus, after cleaning, has around 500,000 emails, and attempting to identify fraudulent employees by manually foraging through half a million emails is a daunting task at best. </a:t>
            </a:r>
            <a:endParaRPr lang="zh-CN" altLang="en-US" sz="1600" b="1" dirty="0">
              <a:solidFill>
                <a:schemeClr val="bg2">
                  <a:lumMod val="25000"/>
                </a:schemeClr>
              </a:solidFill>
              <a:sym typeface="+mn-ea"/>
            </a:endParaRPr>
          </a:p>
        </p:txBody>
      </p:sp>
      <p:sp>
        <p:nvSpPr>
          <p:cNvPr id="14" name="Rectangle 24"/>
          <p:cNvSpPr>
            <a:spLocks noChangeArrowheads="1"/>
          </p:cNvSpPr>
          <p:nvPr/>
        </p:nvSpPr>
        <p:spPr bwMode="auto">
          <a:xfrm>
            <a:off x="1517015" y="425450"/>
            <a:ext cx="2814955" cy="220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altLang="zh-CN" sz="1200" b="1" dirty="0">
                <a:solidFill>
                  <a:schemeClr val="bg2">
                    <a:lumMod val="25000"/>
                  </a:schemeClr>
                </a:solidFill>
                <a:latin typeface="微软雅黑" panose="020B0503020204020204" pitchFamily="34" charset="-122"/>
                <a:ea typeface="微软雅黑" panose="020B0503020204020204" pitchFamily="34" charset="-122"/>
              </a:rPr>
              <a:t>Why Machine Learning</a:t>
            </a:r>
            <a:r>
              <a:rPr lang="zh-CN" altLang="en-US" sz="1200" b="1" dirty="0">
                <a:solidFill>
                  <a:schemeClr val="bg2">
                    <a:lumMod val="25000"/>
                  </a:schemeClr>
                </a:solidFill>
                <a:latin typeface="微软雅黑" panose="020B0503020204020204" pitchFamily="34" charset="-122"/>
                <a:ea typeface="微软雅黑" panose="020B0503020204020204" pitchFamily="34" charset="-122"/>
              </a:rPr>
              <a:t>？</a:t>
            </a: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500" fill="hold"/>
                                        <p:tgtEl>
                                          <p:spTgt spid="10"/>
                                        </p:tgtEl>
                                        <p:attrNameLst>
                                          <p:attrName>ppt_x</p:attrName>
                                        </p:attrNameLst>
                                      </p:cBhvr>
                                      <p:tavLst>
                                        <p:tav tm="0">
                                          <p:val>
                                            <p:strVal val="#ppt_x"/>
                                          </p:val>
                                        </p:tav>
                                        <p:tav tm="100000">
                                          <p:val>
                                            <p:strVal val="#ppt_x"/>
                                          </p:val>
                                        </p:tav>
                                      </p:tavLst>
                                    </p:anim>
                                    <p:anim calcmode="lin" valueType="num">
                                      <p:cBhvr additive="base">
                                        <p:cTn id="1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ppt_x"/>
                                          </p:val>
                                        </p:tav>
                                        <p:tav tm="100000">
                                          <p:val>
                                            <p:strVal val="#ppt_x"/>
                                          </p:val>
                                        </p:tav>
                                      </p:tavLst>
                                    </p:anim>
                                    <p:anim calcmode="lin" valueType="num">
                                      <p:cBhvr additive="base">
                                        <p:cTn id="21"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597306"/>
            <a:ext cx="3067291" cy="2210765"/>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rotWithShape="1">
          <a:blip r:embed="rId3" cstate="print">
            <a:extLst>
              <a:ext uri="{28A0092B-C50C-407E-A947-70E740481C1C}">
                <a14:useLocalDpi xmlns:a14="http://schemas.microsoft.com/office/drawing/2010/main" val="0"/>
              </a:ext>
            </a:extLst>
          </a:blip>
          <a:srcRect l="12784" t="19736" b="44352"/>
          <a:stretch>
            <a:fillRect/>
          </a:stretch>
        </p:blipFill>
        <p:spPr>
          <a:xfrm>
            <a:off x="0" y="1747594"/>
            <a:ext cx="9143999" cy="1874496"/>
          </a:xfrm>
          <a:prstGeom prst="rect">
            <a:avLst/>
          </a:prstGeom>
        </p:spPr>
      </p:pic>
      <p:grpSp>
        <p:nvGrpSpPr>
          <p:cNvPr id="4" name="组合 3"/>
          <p:cNvGrpSpPr/>
          <p:nvPr/>
        </p:nvGrpSpPr>
        <p:grpSpPr>
          <a:xfrm>
            <a:off x="3067291" y="1853000"/>
            <a:ext cx="5960959" cy="1602539"/>
            <a:chOff x="8440344" y="2087880"/>
            <a:chExt cx="2120976" cy="548640"/>
          </a:xfrm>
        </p:grpSpPr>
        <p:sp>
          <p:nvSpPr>
            <p:cNvPr id="5" name="矩形 4"/>
            <p:cNvSpPr/>
            <p:nvPr/>
          </p:nvSpPr>
          <p:spPr>
            <a:xfrm>
              <a:off x="8440344" y="2087880"/>
              <a:ext cx="2120976" cy="548640"/>
            </a:xfrm>
            <a:prstGeom prst="rect">
              <a:avLst/>
            </a:prstGeom>
            <a:solidFill>
              <a:srgbClr val="0D0D0D">
                <a:alpha val="93000"/>
              </a:srgbClr>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526758" y="2286000"/>
              <a:ext cx="34562" cy="175845"/>
            </a:xfrm>
            <a:prstGeom prst="rect">
              <a:avLst/>
            </a:prstGeom>
            <a:solidFill>
              <a:srgbClr val="E3B37E"/>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6"/>
          <p:cNvSpPr txBox="1"/>
          <p:nvPr/>
        </p:nvSpPr>
        <p:spPr>
          <a:xfrm>
            <a:off x="3671888" y="2360551"/>
            <a:ext cx="4613275" cy="1076325"/>
          </a:xfrm>
          <a:prstGeom prst="rect">
            <a:avLst/>
          </a:prstGeom>
          <a:noFill/>
        </p:spPr>
        <p:txBody>
          <a:bodyPr wrap="none" rtlCol="0">
            <a:spAutoFit/>
          </a:bodyPr>
          <a:lstStyle/>
          <a:p>
            <a:pPr algn="l"/>
            <a:r>
              <a:rPr lang="zh-CN" altLang="en-US" sz="3200" b="1" dirty="0">
                <a:solidFill>
                  <a:schemeClr val="bg1"/>
                </a:solidFill>
                <a:latin typeface="微软雅黑" panose="020B0503020204020204" pitchFamily="34" charset="-122"/>
                <a:ea typeface="微软雅黑" panose="020B0503020204020204" pitchFamily="34" charset="-122"/>
                <a:sym typeface="+mn-ea"/>
              </a:rPr>
              <a:t>Exploring the Dataset</a:t>
            </a:r>
            <a:endParaRPr lang="zh-CN" altLang="en-US" sz="3200" b="1" dirty="0">
              <a:solidFill>
                <a:schemeClr val="bg1"/>
              </a:solidFill>
              <a:latin typeface="微软雅黑" panose="020B0503020204020204" pitchFamily="34" charset="-122"/>
              <a:ea typeface="微软雅黑" panose="020B0503020204020204" pitchFamily="34" charset="-122"/>
            </a:endParaRPr>
          </a:p>
          <a:p>
            <a:pPr algn="l"/>
            <a:endParaRPr lang="zh-CN" altLang="en-US" sz="3200" b="1"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2279825" y="2281461"/>
            <a:ext cx="710565" cy="706755"/>
          </a:xfrm>
          <a:prstGeom prst="rect">
            <a:avLst/>
          </a:prstGeom>
        </p:spPr>
        <p:txBody>
          <a:bodyPr wrap="none">
            <a:spAutoFit/>
          </a:bodyPr>
          <a:lstStyle/>
          <a:p>
            <a:r>
              <a:rPr lang="en-US" altLang="zh-CN" sz="4000" dirty="0">
                <a:solidFill>
                  <a:schemeClr val="bg1"/>
                </a:solidFill>
                <a:latin typeface="Impact" panose="020B0806030902050204" pitchFamily="34" charset="0"/>
              </a:rPr>
              <a:t>02</a:t>
            </a:r>
            <a:endParaRPr lang="zh-CN" altLang="en-US" sz="4000" dirty="0">
              <a:solidFill>
                <a:schemeClr val="bg1"/>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80">
                                          <p:stCondLst>
                                            <p:cond delay="0"/>
                                          </p:stCondLst>
                                        </p:cTn>
                                        <p:tgtEl>
                                          <p:spTgt spid="9"/>
                                        </p:tgtEl>
                                      </p:cBhvr>
                                    </p:animEffect>
                                    <p:anim calcmode="lin" valueType="num">
                                      <p:cBhvr>
                                        <p:cTn id="13"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8" dur="26">
                                          <p:stCondLst>
                                            <p:cond delay="650"/>
                                          </p:stCondLst>
                                        </p:cTn>
                                        <p:tgtEl>
                                          <p:spTgt spid="9"/>
                                        </p:tgtEl>
                                      </p:cBhvr>
                                      <p:to x="100000" y="60000"/>
                                    </p:animScale>
                                    <p:animScale>
                                      <p:cBhvr>
                                        <p:cTn id="19" dur="166" decel="50000">
                                          <p:stCondLst>
                                            <p:cond delay="676"/>
                                          </p:stCondLst>
                                        </p:cTn>
                                        <p:tgtEl>
                                          <p:spTgt spid="9"/>
                                        </p:tgtEl>
                                      </p:cBhvr>
                                      <p:to x="100000" y="100000"/>
                                    </p:animScale>
                                    <p:animScale>
                                      <p:cBhvr>
                                        <p:cTn id="20" dur="26">
                                          <p:stCondLst>
                                            <p:cond delay="1312"/>
                                          </p:stCondLst>
                                        </p:cTn>
                                        <p:tgtEl>
                                          <p:spTgt spid="9"/>
                                        </p:tgtEl>
                                      </p:cBhvr>
                                      <p:to x="100000" y="80000"/>
                                    </p:animScale>
                                    <p:animScale>
                                      <p:cBhvr>
                                        <p:cTn id="21" dur="166" decel="50000">
                                          <p:stCondLst>
                                            <p:cond delay="1338"/>
                                          </p:stCondLst>
                                        </p:cTn>
                                        <p:tgtEl>
                                          <p:spTgt spid="9"/>
                                        </p:tgtEl>
                                      </p:cBhvr>
                                      <p:to x="100000" y="100000"/>
                                    </p:animScale>
                                    <p:animScale>
                                      <p:cBhvr>
                                        <p:cTn id="22" dur="26">
                                          <p:stCondLst>
                                            <p:cond delay="1642"/>
                                          </p:stCondLst>
                                        </p:cTn>
                                        <p:tgtEl>
                                          <p:spTgt spid="9"/>
                                        </p:tgtEl>
                                      </p:cBhvr>
                                      <p:to x="100000" y="90000"/>
                                    </p:animScale>
                                    <p:animScale>
                                      <p:cBhvr>
                                        <p:cTn id="23" dur="166" decel="50000">
                                          <p:stCondLst>
                                            <p:cond delay="1668"/>
                                          </p:stCondLst>
                                        </p:cTn>
                                        <p:tgtEl>
                                          <p:spTgt spid="9"/>
                                        </p:tgtEl>
                                      </p:cBhvr>
                                      <p:to x="100000" y="100000"/>
                                    </p:animScale>
                                    <p:animScale>
                                      <p:cBhvr>
                                        <p:cTn id="24" dur="26">
                                          <p:stCondLst>
                                            <p:cond delay="1808"/>
                                          </p:stCondLst>
                                        </p:cTn>
                                        <p:tgtEl>
                                          <p:spTgt spid="9"/>
                                        </p:tgtEl>
                                      </p:cBhvr>
                                      <p:to x="100000" y="95000"/>
                                    </p:animScale>
                                    <p:animScale>
                                      <p:cBhvr>
                                        <p:cTn id="25" dur="166" decel="50000">
                                          <p:stCondLst>
                                            <p:cond delay="1834"/>
                                          </p:stCondLst>
                                        </p:cTn>
                                        <p:tgtEl>
                                          <p:spTgt spid="9"/>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down)">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7.png"/>
          <p:cNvPicPr/>
          <p:nvPr>
            <p:custDataLst>
              <p:tags r:id="rId1"/>
            </p:custDataLst>
          </p:nvPr>
        </p:nvPicPr>
        <p:blipFill>
          <a:blip r:embed="rId20"/>
          <a:stretch>
            <a:fillRect/>
          </a:stretch>
        </p:blipFill>
        <p:spPr>
          <a:xfrm>
            <a:off x="4322201" y="3617261"/>
            <a:ext cx="199631" cy="199964"/>
          </a:xfrm>
          <a:prstGeom prst="rect">
            <a:avLst/>
          </a:prstGeom>
          <a:ln w="12700">
            <a:miter lim="400000"/>
            <a:headEnd/>
            <a:tailEnd/>
          </a:ln>
        </p:spPr>
      </p:pic>
      <p:sp>
        <p:nvSpPr>
          <p:cNvPr id="26" name="Shape 21372"/>
          <p:cNvSpPr/>
          <p:nvPr>
            <p:custDataLst>
              <p:tags r:id="rId2"/>
            </p:custDataLst>
          </p:nvPr>
        </p:nvSpPr>
        <p:spPr>
          <a:xfrm>
            <a:off x="5462270" y="1467485"/>
            <a:ext cx="256540" cy="206375"/>
          </a:xfrm>
          <a:prstGeom prst="rect">
            <a:avLst/>
          </a:prstGeom>
          <a:noFill/>
          <a:ln w="12700" cap="flat">
            <a:noFill/>
            <a:miter lim="400000"/>
          </a:ln>
          <a:effectLst/>
        </p:spPr>
        <p:txBody>
          <a:bodyPr wrap="square" lIns="50800" tIns="50800" rIns="50800" bIns="50800" numCol="1" anchor="ctr">
            <a:noAutofit/>
          </a:bodyPr>
          <a:lstStyle>
            <a:lvl1pPr defTabSz="914400">
              <a:defRPr sz="2200">
                <a:solidFill>
                  <a:srgbClr val="FFFFFF"/>
                </a:solidFill>
                <a:latin typeface="Roboto Bold"/>
                <a:ea typeface="Roboto Bold"/>
                <a:cs typeface="Roboto Bold"/>
                <a:sym typeface="Roboto Bold"/>
              </a:defRPr>
            </a:lvl1pPr>
          </a:lstStyle>
          <a:p>
            <a:pPr lvl="0">
              <a:defRPr sz="1800">
                <a:solidFill>
                  <a:srgbClr val="000000"/>
                </a:solidFill>
              </a:defRPr>
            </a:pPr>
            <a:r>
              <a:rPr sz="1000" b="1" dirty="0">
                <a:solidFill>
                  <a:schemeClr val="bg1"/>
                </a:solidFill>
                <a:latin typeface="微软雅黑" panose="020B0503020204020204" pitchFamily="34" charset="-122"/>
                <a:ea typeface="微软雅黑" panose="020B0503020204020204" pitchFamily="34" charset="-122"/>
              </a:rPr>
              <a:t>01</a:t>
            </a:r>
          </a:p>
        </p:txBody>
      </p:sp>
      <p:sp>
        <p:nvSpPr>
          <p:cNvPr id="27" name="Shape 21374"/>
          <p:cNvSpPr/>
          <p:nvPr>
            <p:custDataLst>
              <p:tags r:id="rId3"/>
            </p:custDataLst>
          </p:nvPr>
        </p:nvSpPr>
        <p:spPr>
          <a:xfrm>
            <a:off x="3865201" y="1416051"/>
            <a:ext cx="374844" cy="257207"/>
          </a:xfrm>
          <a:custGeom>
            <a:avLst/>
            <a:gdLst/>
            <a:ahLst/>
            <a:cxnLst>
              <a:cxn ang="0">
                <a:pos x="wd2" y="hd2"/>
              </a:cxn>
              <a:cxn ang="5400000">
                <a:pos x="wd2" y="hd2"/>
              </a:cxn>
              <a:cxn ang="10800000">
                <a:pos x="wd2" y="hd2"/>
              </a:cxn>
              <a:cxn ang="16200000">
                <a:pos x="wd2" y="hd2"/>
              </a:cxn>
            </a:cxnLst>
            <a:rect l="0" t="0" r="r" b="b"/>
            <a:pathLst>
              <a:path w="21600" h="21533" extrusionOk="0">
                <a:moveTo>
                  <a:pt x="16831" y="19562"/>
                </a:moveTo>
                <a:cubicBezTo>
                  <a:pt x="15007" y="19562"/>
                  <a:pt x="13512" y="17389"/>
                  <a:pt x="13512" y="14738"/>
                </a:cubicBezTo>
                <a:cubicBezTo>
                  <a:pt x="13512" y="12769"/>
                  <a:pt x="14306" y="11072"/>
                  <a:pt x="15475" y="10324"/>
                </a:cubicBezTo>
                <a:lnTo>
                  <a:pt x="15943" y="13923"/>
                </a:lnTo>
                <a:cubicBezTo>
                  <a:pt x="15850" y="14196"/>
                  <a:pt x="15802" y="14467"/>
                  <a:pt x="15802" y="14738"/>
                </a:cubicBezTo>
                <a:cubicBezTo>
                  <a:pt x="15802" y="15621"/>
                  <a:pt x="16270" y="16300"/>
                  <a:pt x="16877" y="16300"/>
                </a:cubicBezTo>
                <a:cubicBezTo>
                  <a:pt x="17486" y="16300"/>
                  <a:pt x="17953" y="15621"/>
                  <a:pt x="17953" y="14738"/>
                </a:cubicBezTo>
                <a:cubicBezTo>
                  <a:pt x="17953" y="14059"/>
                  <a:pt x="17671" y="13519"/>
                  <a:pt x="17300" y="13314"/>
                </a:cubicBezTo>
                <a:lnTo>
                  <a:pt x="16877" y="9916"/>
                </a:lnTo>
                <a:cubicBezTo>
                  <a:pt x="18702" y="9916"/>
                  <a:pt x="20197" y="12090"/>
                  <a:pt x="20197" y="14738"/>
                </a:cubicBezTo>
                <a:cubicBezTo>
                  <a:pt x="20197" y="17389"/>
                  <a:pt x="18702" y="19562"/>
                  <a:pt x="16831" y="19562"/>
                </a:cubicBezTo>
                <a:cubicBezTo>
                  <a:pt x="16831" y="19562"/>
                  <a:pt x="16831" y="19562"/>
                  <a:pt x="16831" y="19562"/>
                </a:cubicBezTo>
                <a:close/>
                <a:moveTo>
                  <a:pt x="8087" y="14673"/>
                </a:moveTo>
                <a:cubicBezTo>
                  <a:pt x="8087" y="17321"/>
                  <a:pt x="6592" y="19495"/>
                  <a:pt x="4769" y="19495"/>
                </a:cubicBezTo>
                <a:cubicBezTo>
                  <a:pt x="2944" y="19495"/>
                  <a:pt x="1401" y="17389"/>
                  <a:pt x="1401" y="14673"/>
                </a:cubicBezTo>
                <a:cubicBezTo>
                  <a:pt x="1401" y="11954"/>
                  <a:pt x="2898" y="9849"/>
                  <a:pt x="4720" y="9849"/>
                </a:cubicBezTo>
                <a:lnTo>
                  <a:pt x="4814" y="9849"/>
                </a:lnTo>
                <a:lnTo>
                  <a:pt x="4255" y="13314"/>
                </a:lnTo>
                <a:cubicBezTo>
                  <a:pt x="3881" y="13585"/>
                  <a:pt x="3645" y="14128"/>
                  <a:pt x="3645" y="14738"/>
                </a:cubicBezTo>
                <a:cubicBezTo>
                  <a:pt x="3645" y="15621"/>
                  <a:pt x="4113" y="16300"/>
                  <a:pt x="4720" y="16300"/>
                </a:cubicBezTo>
                <a:cubicBezTo>
                  <a:pt x="5330" y="16300"/>
                  <a:pt x="5798" y="15621"/>
                  <a:pt x="5798" y="14738"/>
                </a:cubicBezTo>
                <a:cubicBezTo>
                  <a:pt x="5798" y="14401"/>
                  <a:pt x="5705" y="14059"/>
                  <a:pt x="5612" y="13857"/>
                </a:cubicBezTo>
                <a:lnTo>
                  <a:pt x="6218" y="10391"/>
                </a:lnTo>
                <a:cubicBezTo>
                  <a:pt x="7293" y="11141"/>
                  <a:pt x="8087" y="12769"/>
                  <a:pt x="8087" y="14673"/>
                </a:cubicBezTo>
                <a:cubicBezTo>
                  <a:pt x="8087" y="14673"/>
                  <a:pt x="8087" y="14673"/>
                  <a:pt x="8087" y="14673"/>
                </a:cubicBezTo>
                <a:close/>
                <a:moveTo>
                  <a:pt x="16831" y="7810"/>
                </a:moveTo>
                <a:lnTo>
                  <a:pt x="16550" y="7810"/>
                </a:lnTo>
                <a:lnTo>
                  <a:pt x="16224" y="5161"/>
                </a:lnTo>
                <a:lnTo>
                  <a:pt x="16224" y="2171"/>
                </a:lnTo>
                <a:cubicBezTo>
                  <a:pt x="16224" y="1018"/>
                  <a:pt x="15570" y="0"/>
                  <a:pt x="14726" y="0"/>
                </a:cubicBezTo>
                <a:lnTo>
                  <a:pt x="14352" y="0"/>
                </a:lnTo>
                <a:cubicBezTo>
                  <a:pt x="13981" y="0"/>
                  <a:pt x="13651" y="474"/>
                  <a:pt x="13651" y="1018"/>
                </a:cubicBezTo>
                <a:cubicBezTo>
                  <a:pt x="13651" y="1563"/>
                  <a:pt x="13981" y="2036"/>
                  <a:pt x="14352" y="2036"/>
                </a:cubicBezTo>
                <a:lnTo>
                  <a:pt x="14726" y="2036"/>
                </a:lnTo>
                <a:cubicBezTo>
                  <a:pt x="14775" y="2036"/>
                  <a:pt x="14820" y="2106"/>
                  <a:pt x="14820" y="2171"/>
                </a:cubicBezTo>
                <a:lnTo>
                  <a:pt x="14820" y="4756"/>
                </a:lnTo>
                <a:lnTo>
                  <a:pt x="7152" y="4756"/>
                </a:lnTo>
                <a:lnTo>
                  <a:pt x="7388" y="3396"/>
                </a:lnTo>
                <a:lnTo>
                  <a:pt x="9444" y="3396"/>
                </a:lnTo>
                <a:cubicBezTo>
                  <a:pt x="9958" y="3396"/>
                  <a:pt x="10380" y="2787"/>
                  <a:pt x="10380" y="2036"/>
                </a:cubicBezTo>
                <a:cubicBezTo>
                  <a:pt x="10380" y="1291"/>
                  <a:pt x="9958" y="680"/>
                  <a:pt x="9444" y="680"/>
                </a:cubicBezTo>
                <a:lnTo>
                  <a:pt x="4300" y="680"/>
                </a:lnTo>
                <a:cubicBezTo>
                  <a:pt x="3786" y="680"/>
                  <a:pt x="3367" y="1291"/>
                  <a:pt x="3367" y="2036"/>
                </a:cubicBezTo>
                <a:cubicBezTo>
                  <a:pt x="3367" y="2787"/>
                  <a:pt x="3786" y="3396"/>
                  <a:pt x="4300" y="3396"/>
                </a:cubicBezTo>
                <a:lnTo>
                  <a:pt x="5890" y="3396"/>
                </a:lnTo>
                <a:lnTo>
                  <a:pt x="5189" y="7881"/>
                </a:lnTo>
                <a:lnTo>
                  <a:pt x="4720" y="7881"/>
                </a:lnTo>
                <a:cubicBezTo>
                  <a:pt x="2105" y="7810"/>
                  <a:pt x="0" y="10936"/>
                  <a:pt x="0" y="14673"/>
                </a:cubicBezTo>
                <a:cubicBezTo>
                  <a:pt x="0" y="18408"/>
                  <a:pt x="2105" y="21532"/>
                  <a:pt x="4720" y="21532"/>
                </a:cubicBezTo>
                <a:cubicBezTo>
                  <a:pt x="7340" y="21600"/>
                  <a:pt x="9444" y="18477"/>
                  <a:pt x="9444" y="14673"/>
                </a:cubicBezTo>
                <a:cubicBezTo>
                  <a:pt x="9444" y="11820"/>
                  <a:pt x="8227" y="9374"/>
                  <a:pt x="6545" y="8289"/>
                </a:cubicBezTo>
                <a:lnTo>
                  <a:pt x="6825" y="6727"/>
                </a:lnTo>
                <a:lnTo>
                  <a:pt x="15007" y="6727"/>
                </a:lnTo>
                <a:lnTo>
                  <a:pt x="15195" y="8152"/>
                </a:lnTo>
                <a:cubicBezTo>
                  <a:pt x="13371" y="9101"/>
                  <a:pt x="12108" y="11614"/>
                  <a:pt x="12108" y="14604"/>
                </a:cubicBezTo>
                <a:cubicBezTo>
                  <a:pt x="12108" y="18408"/>
                  <a:pt x="14213" y="21465"/>
                  <a:pt x="16831" y="21465"/>
                </a:cubicBezTo>
                <a:cubicBezTo>
                  <a:pt x="19451" y="21600"/>
                  <a:pt x="21600" y="18477"/>
                  <a:pt x="21600" y="14673"/>
                </a:cubicBezTo>
                <a:cubicBezTo>
                  <a:pt x="21600" y="10869"/>
                  <a:pt x="19451" y="7810"/>
                  <a:pt x="16831" y="7810"/>
                </a:cubicBezTo>
                <a:cubicBezTo>
                  <a:pt x="16831" y="7810"/>
                  <a:pt x="16831" y="7810"/>
                  <a:pt x="16831" y="7810"/>
                </a:cubicBezTo>
                <a:close/>
              </a:path>
            </a:pathLst>
          </a:custGeom>
          <a:solidFill>
            <a:srgbClr val="FFFFFF"/>
          </a:solidFill>
          <a:ln w="12700">
            <a:miter lim="400000"/>
          </a:ln>
        </p:spPr>
        <p:txBody>
          <a:bodyPr lIns="14288" tIns="14288" rIns="14288" bIns="14288" anchor="ctr"/>
          <a:lstStyle/>
          <a:p>
            <a:pPr defTabSz="12827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000">
              <a:latin typeface="微软雅黑" panose="020B0503020204020204" pitchFamily="34" charset="-122"/>
              <a:ea typeface="微软雅黑" panose="020B0503020204020204" pitchFamily="34" charset="-122"/>
            </a:endParaRPr>
          </a:p>
        </p:txBody>
      </p:sp>
      <p:sp>
        <p:nvSpPr>
          <p:cNvPr id="28" name="Shape 21375"/>
          <p:cNvSpPr/>
          <p:nvPr>
            <p:custDataLst>
              <p:tags r:id="rId4"/>
            </p:custDataLst>
          </p:nvPr>
        </p:nvSpPr>
        <p:spPr>
          <a:xfrm>
            <a:off x="4264930" y="3571452"/>
            <a:ext cx="302582" cy="302706"/>
          </a:xfrm>
          <a:custGeom>
            <a:avLst/>
            <a:gdLst/>
            <a:ahLst/>
            <a:cxnLst>
              <a:cxn ang="0">
                <a:pos x="wd2" y="hd2"/>
              </a:cxn>
              <a:cxn ang="5400000">
                <a:pos x="wd2" y="hd2"/>
              </a:cxn>
              <a:cxn ang="10800000">
                <a:pos x="wd2" y="hd2"/>
              </a:cxn>
              <a:cxn ang="16200000">
                <a:pos x="wd2" y="hd2"/>
              </a:cxn>
            </a:cxnLst>
            <a:rect l="0" t="0" r="r" b="b"/>
            <a:pathLst>
              <a:path w="21592" h="21600" extrusionOk="0">
                <a:moveTo>
                  <a:pt x="19674" y="3125"/>
                </a:moveTo>
                <a:cubicBezTo>
                  <a:pt x="19663" y="3136"/>
                  <a:pt x="19652" y="3148"/>
                  <a:pt x="19642" y="3160"/>
                </a:cubicBezTo>
                <a:lnTo>
                  <a:pt x="13875" y="9615"/>
                </a:lnTo>
                <a:lnTo>
                  <a:pt x="11981" y="7721"/>
                </a:lnTo>
                <a:lnTo>
                  <a:pt x="18435" y="1951"/>
                </a:lnTo>
                <a:cubicBezTo>
                  <a:pt x="18447" y="1940"/>
                  <a:pt x="18457" y="1930"/>
                  <a:pt x="18469" y="1919"/>
                </a:cubicBezTo>
                <a:cubicBezTo>
                  <a:pt x="18790" y="1597"/>
                  <a:pt x="19352" y="1597"/>
                  <a:pt x="19674" y="1919"/>
                </a:cubicBezTo>
                <a:cubicBezTo>
                  <a:pt x="19835" y="2080"/>
                  <a:pt x="19924" y="2294"/>
                  <a:pt x="19924" y="2522"/>
                </a:cubicBezTo>
                <a:cubicBezTo>
                  <a:pt x="19924" y="2749"/>
                  <a:pt x="19835" y="2964"/>
                  <a:pt x="19674" y="3125"/>
                </a:cubicBezTo>
                <a:cubicBezTo>
                  <a:pt x="19674" y="3125"/>
                  <a:pt x="19674" y="3125"/>
                  <a:pt x="19674" y="3125"/>
                </a:cubicBezTo>
                <a:close/>
                <a:moveTo>
                  <a:pt x="14353" y="14846"/>
                </a:moveTo>
                <a:lnTo>
                  <a:pt x="6751" y="7242"/>
                </a:lnTo>
                <a:lnTo>
                  <a:pt x="8315" y="6418"/>
                </a:lnTo>
                <a:lnTo>
                  <a:pt x="15179" y="13281"/>
                </a:lnTo>
                <a:cubicBezTo>
                  <a:pt x="15179" y="13281"/>
                  <a:pt x="14353" y="14846"/>
                  <a:pt x="14353" y="14846"/>
                </a:cubicBezTo>
                <a:close/>
                <a:moveTo>
                  <a:pt x="9570" y="20545"/>
                </a:moveTo>
                <a:lnTo>
                  <a:pt x="9008" y="19981"/>
                </a:lnTo>
                <a:lnTo>
                  <a:pt x="9699" y="18570"/>
                </a:lnTo>
                <a:cubicBezTo>
                  <a:pt x="9779" y="18403"/>
                  <a:pt x="9740" y="18201"/>
                  <a:pt x="9601" y="18076"/>
                </a:cubicBezTo>
                <a:cubicBezTo>
                  <a:pt x="9462" y="17952"/>
                  <a:pt x="9256" y="17936"/>
                  <a:pt x="9099" y="18037"/>
                </a:cubicBezTo>
                <a:lnTo>
                  <a:pt x="7855" y="18829"/>
                </a:lnTo>
                <a:lnTo>
                  <a:pt x="7312" y="18286"/>
                </a:lnTo>
                <a:lnTo>
                  <a:pt x="8827" y="15727"/>
                </a:lnTo>
                <a:cubicBezTo>
                  <a:pt x="8926" y="15562"/>
                  <a:pt x="8899" y="15352"/>
                  <a:pt x="8763" y="15218"/>
                </a:cubicBezTo>
                <a:cubicBezTo>
                  <a:pt x="8627" y="15083"/>
                  <a:pt x="8416" y="15058"/>
                  <a:pt x="8252" y="15158"/>
                </a:cubicBezTo>
                <a:lnTo>
                  <a:pt x="5721" y="16695"/>
                </a:lnTo>
                <a:lnTo>
                  <a:pt x="3697" y="14668"/>
                </a:lnTo>
                <a:lnTo>
                  <a:pt x="4301" y="13058"/>
                </a:lnTo>
                <a:cubicBezTo>
                  <a:pt x="4361" y="12900"/>
                  <a:pt x="4319" y="12720"/>
                  <a:pt x="4194" y="12604"/>
                </a:cubicBezTo>
                <a:cubicBezTo>
                  <a:pt x="4068" y="12490"/>
                  <a:pt x="3885" y="12463"/>
                  <a:pt x="3733" y="12535"/>
                </a:cubicBezTo>
                <a:lnTo>
                  <a:pt x="2258" y="13231"/>
                </a:lnTo>
                <a:lnTo>
                  <a:pt x="1054" y="12025"/>
                </a:lnTo>
                <a:lnTo>
                  <a:pt x="5715" y="8567"/>
                </a:lnTo>
                <a:lnTo>
                  <a:pt x="13026" y="15881"/>
                </a:lnTo>
                <a:cubicBezTo>
                  <a:pt x="13026" y="15881"/>
                  <a:pt x="9570" y="20545"/>
                  <a:pt x="9570" y="20545"/>
                </a:cubicBezTo>
                <a:close/>
                <a:moveTo>
                  <a:pt x="21592" y="2522"/>
                </a:moveTo>
                <a:cubicBezTo>
                  <a:pt x="21592" y="1848"/>
                  <a:pt x="21330" y="1214"/>
                  <a:pt x="20854" y="739"/>
                </a:cubicBezTo>
                <a:cubicBezTo>
                  <a:pt x="20377" y="262"/>
                  <a:pt x="19746" y="0"/>
                  <a:pt x="19071" y="0"/>
                </a:cubicBezTo>
                <a:cubicBezTo>
                  <a:pt x="18406" y="0"/>
                  <a:pt x="17781" y="254"/>
                  <a:pt x="17307" y="721"/>
                </a:cubicBezTo>
                <a:lnTo>
                  <a:pt x="10799" y="6540"/>
                </a:lnTo>
                <a:lnTo>
                  <a:pt x="9061" y="4801"/>
                </a:lnTo>
                <a:cubicBezTo>
                  <a:pt x="8803" y="4542"/>
                  <a:pt x="8406" y="4482"/>
                  <a:pt x="8081" y="4653"/>
                </a:cubicBezTo>
                <a:lnTo>
                  <a:pt x="4973" y="6294"/>
                </a:lnTo>
                <a:cubicBezTo>
                  <a:pt x="4738" y="6419"/>
                  <a:pt x="4576" y="6646"/>
                  <a:pt x="4537" y="6909"/>
                </a:cubicBezTo>
                <a:cubicBezTo>
                  <a:pt x="4497" y="7169"/>
                  <a:pt x="4584" y="7436"/>
                  <a:pt x="4772" y="7623"/>
                </a:cubicBezTo>
                <a:lnTo>
                  <a:pt x="5118" y="7970"/>
                </a:lnTo>
                <a:lnTo>
                  <a:pt x="169" y="11643"/>
                </a:lnTo>
                <a:cubicBezTo>
                  <a:pt x="72" y="11716"/>
                  <a:pt x="10" y="11828"/>
                  <a:pt x="2" y="11948"/>
                </a:cubicBezTo>
                <a:cubicBezTo>
                  <a:pt x="-8" y="12069"/>
                  <a:pt x="37" y="12187"/>
                  <a:pt x="122" y="12273"/>
                </a:cubicBezTo>
                <a:lnTo>
                  <a:pt x="1876" y="14029"/>
                </a:lnTo>
                <a:cubicBezTo>
                  <a:pt x="2002" y="14154"/>
                  <a:pt x="2190" y="14186"/>
                  <a:pt x="2351" y="14111"/>
                </a:cubicBezTo>
                <a:lnTo>
                  <a:pt x="3159" y="13728"/>
                </a:lnTo>
                <a:lnTo>
                  <a:pt x="2819" y="14628"/>
                </a:lnTo>
                <a:cubicBezTo>
                  <a:pt x="2764" y="14781"/>
                  <a:pt x="2801" y="14953"/>
                  <a:pt x="2918" y="15071"/>
                </a:cubicBezTo>
                <a:lnTo>
                  <a:pt x="5363" y="17516"/>
                </a:lnTo>
                <a:cubicBezTo>
                  <a:pt x="5500" y="17653"/>
                  <a:pt x="5712" y="17678"/>
                  <a:pt x="5875" y="17579"/>
                </a:cubicBezTo>
                <a:lnTo>
                  <a:pt x="7260" y="16736"/>
                </a:lnTo>
                <a:lnTo>
                  <a:pt x="6430" y="18140"/>
                </a:lnTo>
                <a:cubicBezTo>
                  <a:pt x="6333" y="18303"/>
                  <a:pt x="6359" y="18513"/>
                  <a:pt x="6492" y="18648"/>
                </a:cubicBezTo>
                <a:lnTo>
                  <a:pt x="7503" y="19658"/>
                </a:lnTo>
                <a:cubicBezTo>
                  <a:pt x="7642" y="19796"/>
                  <a:pt x="7858" y="19818"/>
                  <a:pt x="8022" y="19714"/>
                </a:cubicBezTo>
                <a:lnTo>
                  <a:pt x="8294" y="19540"/>
                </a:lnTo>
                <a:lnTo>
                  <a:pt x="8127" y="19882"/>
                </a:lnTo>
                <a:cubicBezTo>
                  <a:pt x="8047" y="20040"/>
                  <a:pt x="8080" y="20233"/>
                  <a:pt x="8207" y="20360"/>
                </a:cubicBezTo>
                <a:lnTo>
                  <a:pt x="9322" y="21478"/>
                </a:lnTo>
                <a:cubicBezTo>
                  <a:pt x="9402" y="21555"/>
                  <a:pt x="9506" y="21600"/>
                  <a:pt x="9617" y="21600"/>
                </a:cubicBezTo>
                <a:cubicBezTo>
                  <a:pt x="9628" y="21600"/>
                  <a:pt x="9638" y="21600"/>
                  <a:pt x="9649" y="21597"/>
                </a:cubicBezTo>
                <a:cubicBezTo>
                  <a:pt x="9769" y="21590"/>
                  <a:pt x="9880" y="21527"/>
                  <a:pt x="9953" y="21430"/>
                </a:cubicBezTo>
                <a:lnTo>
                  <a:pt x="13624" y="16478"/>
                </a:lnTo>
                <a:lnTo>
                  <a:pt x="13971" y="16827"/>
                </a:lnTo>
                <a:cubicBezTo>
                  <a:pt x="14129" y="16984"/>
                  <a:pt x="14343" y="17071"/>
                  <a:pt x="14562" y="17071"/>
                </a:cubicBezTo>
                <a:cubicBezTo>
                  <a:pt x="14604" y="17071"/>
                  <a:pt x="14646" y="17067"/>
                  <a:pt x="14687" y="17061"/>
                </a:cubicBezTo>
                <a:cubicBezTo>
                  <a:pt x="14949" y="17021"/>
                  <a:pt x="15176" y="16860"/>
                  <a:pt x="15300" y="16627"/>
                </a:cubicBezTo>
                <a:lnTo>
                  <a:pt x="16942" y="13515"/>
                </a:lnTo>
                <a:cubicBezTo>
                  <a:pt x="17112" y="13192"/>
                  <a:pt x="17053" y="12793"/>
                  <a:pt x="16793" y="12535"/>
                </a:cubicBezTo>
                <a:lnTo>
                  <a:pt x="15055" y="10797"/>
                </a:lnTo>
                <a:lnTo>
                  <a:pt x="20871" y="4288"/>
                </a:lnTo>
                <a:cubicBezTo>
                  <a:pt x="21337" y="3813"/>
                  <a:pt x="21592" y="3188"/>
                  <a:pt x="21592" y="2522"/>
                </a:cubicBezTo>
                <a:cubicBezTo>
                  <a:pt x="21592" y="2522"/>
                  <a:pt x="21592" y="2522"/>
                  <a:pt x="21592" y="2522"/>
                </a:cubicBezTo>
                <a:close/>
              </a:path>
            </a:pathLst>
          </a:custGeom>
          <a:solidFill>
            <a:srgbClr val="FFFFFF"/>
          </a:solidFill>
          <a:ln w="12700">
            <a:miter lim="400000"/>
          </a:ln>
        </p:spPr>
        <p:txBody>
          <a:bodyPr lIns="14288" tIns="14288" rIns="14288" bIns="14288" anchor="ctr"/>
          <a:lstStyle/>
          <a:p>
            <a:pPr defTabSz="12827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000">
              <a:latin typeface="微软雅黑" panose="020B0503020204020204" pitchFamily="34" charset="-122"/>
              <a:ea typeface="微软雅黑" panose="020B0503020204020204" pitchFamily="34" charset="-122"/>
            </a:endParaRPr>
          </a:p>
        </p:txBody>
      </p:sp>
      <p:sp>
        <p:nvSpPr>
          <p:cNvPr id="29" name="Shape 21376"/>
          <p:cNvSpPr/>
          <p:nvPr>
            <p:custDataLst>
              <p:tags r:id="rId5"/>
            </p:custDataLst>
          </p:nvPr>
        </p:nvSpPr>
        <p:spPr>
          <a:xfrm>
            <a:off x="4280358" y="2060411"/>
            <a:ext cx="283320" cy="280190"/>
          </a:xfrm>
          <a:custGeom>
            <a:avLst/>
            <a:gdLst/>
            <a:ahLst/>
            <a:cxnLst>
              <a:cxn ang="0">
                <a:pos x="wd2" y="hd2"/>
              </a:cxn>
              <a:cxn ang="5400000">
                <a:pos x="wd2" y="hd2"/>
              </a:cxn>
              <a:cxn ang="10800000">
                <a:pos x="wd2" y="hd2"/>
              </a:cxn>
              <a:cxn ang="16200000">
                <a:pos x="wd2" y="hd2"/>
              </a:cxn>
            </a:cxnLst>
            <a:rect l="0" t="0" r="r" b="b"/>
            <a:pathLst>
              <a:path w="21600" h="21600" extrusionOk="0">
                <a:moveTo>
                  <a:pt x="13446" y="0"/>
                </a:moveTo>
                <a:cubicBezTo>
                  <a:pt x="12912" y="0"/>
                  <a:pt x="12492" y="426"/>
                  <a:pt x="12492" y="965"/>
                </a:cubicBezTo>
                <a:cubicBezTo>
                  <a:pt x="12492" y="1501"/>
                  <a:pt x="12912" y="1952"/>
                  <a:pt x="13446" y="1952"/>
                </a:cubicBezTo>
                <a:lnTo>
                  <a:pt x="20581" y="1952"/>
                </a:lnTo>
                <a:cubicBezTo>
                  <a:pt x="21113" y="1952"/>
                  <a:pt x="21557" y="1504"/>
                  <a:pt x="21557" y="965"/>
                </a:cubicBezTo>
                <a:cubicBezTo>
                  <a:pt x="21557" y="429"/>
                  <a:pt x="21113" y="0"/>
                  <a:pt x="20581" y="0"/>
                </a:cubicBezTo>
                <a:lnTo>
                  <a:pt x="13446" y="0"/>
                </a:lnTo>
                <a:close/>
                <a:moveTo>
                  <a:pt x="13381" y="2807"/>
                </a:moveTo>
                <a:cubicBezTo>
                  <a:pt x="12963" y="2807"/>
                  <a:pt x="12626" y="3071"/>
                  <a:pt x="12492" y="3443"/>
                </a:cubicBezTo>
                <a:cubicBezTo>
                  <a:pt x="13558" y="3672"/>
                  <a:pt x="14542" y="4133"/>
                  <a:pt x="15398" y="4759"/>
                </a:cubicBezTo>
                <a:lnTo>
                  <a:pt x="20516" y="4759"/>
                </a:lnTo>
                <a:cubicBezTo>
                  <a:pt x="21048" y="4759"/>
                  <a:pt x="21492" y="4308"/>
                  <a:pt x="21492" y="3772"/>
                </a:cubicBezTo>
                <a:cubicBezTo>
                  <a:pt x="21492" y="3234"/>
                  <a:pt x="21048" y="2807"/>
                  <a:pt x="20516" y="2807"/>
                </a:cubicBezTo>
                <a:lnTo>
                  <a:pt x="13381" y="2807"/>
                </a:lnTo>
                <a:close/>
                <a:moveTo>
                  <a:pt x="10908" y="4210"/>
                </a:moveTo>
                <a:cubicBezTo>
                  <a:pt x="7191" y="4210"/>
                  <a:pt x="4164" y="7271"/>
                  <a:pt x="4164" y="11030"/>
                </a:cubicBezTo>
                <a:cubicBezTo>
                  <a:pt x="4164" y="14790"/>
                  <a:pt x="7191" y="17850"/>
                  <a:pt x="10908" y="17850"/>
                </a:cubicBezTo>
                <a:cubicBezTo>
                  <a:pt x="14626" y="17850"/>
                  <a:pt x="17653" y="14790"/>
                  <a:pt x="17653" y="11030"/>
                </a:cubicBezTo>
                <a:cubicBezTo>
                  <a:pt x="17653" y="7271"/>
                  <a:pt x="14626" y="4210"/>
                  <a:pt x="10908" y="4210"/>
                </a:cubicBezTo>
                <a:close/>
                <a:moveTo>
                  <a:pt x="954" y="4912"/>
                </a:moveTo>
                <a:cubicBezTo>
                  <a:pt x="422" y="4912"/>
                  <a:pt x="0" y="5338"/>
                  <a:pt x="0" y="5877"/>
                </a:cubicBezTo>
                <a:cubicBezTo>
                  <a:pt x="0" y="6413"/>
                  <a:pt x="422" y="6864"/>
                  <a:pt x="954" y="6864"/>
                </a:cubicBezTo>
                <a:lnTo>
                  <a:pt x="4012" y="6864"/>
                </a:lnTo>
                <a:cubicBezTo>
                  <a:pt x="4452" y="6127"/>
                  <a:pt x="4988" y="5467"/>
                  <a:pt x="5639" y="4912"/>
                </a:cubicBezTo>
                <a:lnTo>
                  <a:pt x="954" y="4912"/>
                </a:lnTo>
                <a:close/>
                <a:moveTo>
                  <a:pt x="15961" y="4912"/>
                </a:moveTo>
                <a:cubicBezTo>
                  <a:pt x="16582" y="5469"/>
                  <a:pt x="17109" y="6131"/>
                  <a:pt x="17523" y="6864"/>
                </a:cubicBezTo>
                <a:lnTo>
                  <a:pt x="20472" y="6864"/>
                </a:lnTo>
                <a:cubicBezTo>
                  <a:pt x="21005" y="6864"/>
                  <a:pt x="21427" y="6416"/>
                  <a:pt x="21426" y="5877"/>
                </a:cubicBezTo>
                <a:cubicBezTo>
                  <a:pt x="21426" y="5340"/>
                  <a:pt x="21005" y="4912"/>
                  <a:pt x="20472" y="4912"/>
                </a:cubicBezTo>
                <a:lnTo>
                  <a:pt x="15961" y="4912"/>
                </a:lnTo>
                <a:close/>
                <a:moveTo>
                  <a:pt x="10908" y="6162"/>
                </a:moveTo>
                <a:cubicBezTo>
                  <a:pt x="13564" y="6162"/>
                  <a:pt x="15723" y="8346"/>
                  <a:pt x="15723" y="11030"/>
                </a:cubicBezTo>
                <a:cubicBezTo>
                  <a:pt x="15723" y="13712"/>
                  <a:pt x="13564" y="15898"/>
                  <a:pt x="10908" y="15898"/>
                </a:cubicBezTo>
                <a:cubicBezTo>
                  <a:pt x="8254" y="15898"/>
                  <a:pt x="6094" y="13712"/>
                  <a:pt x="6094" y="11030"/>
                </a:cubicBezTo>
                <a:cubicBezTo>
                  <a:pt x="6094" y="8346"/>
                  <a:pt x="8254" y="6162"/>
                  <a:pt x="10908" y="6162"/>
                </a:cubicBezTo>
                <a:close/>
                <a:moveTo>
                  <a:pt x="954" y="7017"/>
                </a:moveTo>
                <a:cubicBezTo>
                  <a:pt x="422" y="7017"/>
                  <a:pt x="0" y="7446"/>
                  <a:pt x="0" y="7982"/>
                </a:cubicBezTo>
                <a:cubicBezTo>
                  <a:pt x="0" y="8521"/>
                  <a:pt x="422" y="8969"/>
                  <a:pt x="954" y="8969"/>
                </a:cubicBezTo>
                <a:lnTo>
                  <a:pt x="3036" y="8969"/>
                </a:lnTo>
                <a:cubicBezTo>
                  <a:pt x="3176" y="8283"/>
                  <a:pt x="3424" y="7624"/>
                  <a:pt x="3730" y="7017"/>
                </a:cubicBezTo>
                <a:lnTo>
                  <a:pt x="954" y="7017"/>
                </a:lnTo>
                <a:close/>
                <a:moveTo>
                  <a:pt x="10800" y="7017"/>
                </a:moveTo>
                <a:cubicBezTo>
                  <a:pt x="10654" y="7017"/>
                  <a:pt x="10540" y="7176"/>
                  <a:pt x="10540" y="7324"/>
                </a:cubicBezTo>
                <a:lnTo>
                  <a:pt x="10540" y="7785"/>
                </a:lnTo>
                <a:cubicBezTo>
                  <a:pt x="9447" y="7819"/>
                  <a:pt x="8458" y="8445"/>
                  <a:pt x="8458" y="9649"/>
                </a:cubicBezTo>
                <a:cubicBezTo>
                  <a:pt x="8458" y="10631"/>
                  <a:pt x="9241" y="11211"/>
                  <a:pt x="10540" y="11447"/>
                </a:cubicBezTo>
                <a:lnTo>
                  <a:pt x="10540" y="13289"/>
                </a:lnTo>
                <a:cubicBezTo>
                  <a:pt x="9083" y="13224"/>
                  <a:pt x="9851" y="12017"/>
                  <a:pt x="8870" y="12017"/>
                </a:cubicBezTo>
                <a:cubicBezTo>
                  <a:pt x="8538" y="12017"/>
                  <a:pt x="8328" y="12212"/>
                  <a:pt x="8328" y="12565"/>
                </a:cubicBezTo>
                <a:cubicBezTo>
                  <a:pt x="8328" y="13264"/>
                  <a:pt x="9060" y="14176"/>
                  <a:pt x="10540" y="14210"/>
                </a:cubicBezTo>
                <a:lnTo>
                  <a:pt x="10540" y="14758"/>
                </a:lnTo>
                <a:cubicBezTo>
                  <a:pt x="10540" y="14910"/>
                  <a:pt x="10654" y="15043"/>
                  <a:pt x="10800" y="15043"/>
                </a:cubicBezTo>
                <a:cubicBezTo>
                  <a:pt x="10950" y="15043"/>
                  <a:pt x="11060" y="14910"/>
                  <a:pt x="11060" y="14758"/>
                </a:cubicBezTo>
                <a:lnTo>
                  <a:pt x="11060" y="14210"/>
                </a:lnTo>
                <a:cubicBezTo>
                  <a:pt x="12366" y="14133"/>
                  <a:pt x="13251" y="13510"/>
                  <a:pt x="13251" y="12324"/>
                </a:cubicBezTo>
                <a:cubicBezTo>
                  <a:pt x="13251" y="10961"/>
                  <a:pt x="12220" y="10620"/>
                  <a:pt x="11060" y="10372"/>
                </a:cubicBezTo>
                <a:lnTo>
                  <a:pt x="11060" y="8684"/>
                </a:lnTo>
                <a:cubicBezTo>
                  <a:pt x="12033" y="8703"/>
                  <a:pt x="12030" y="9671"/>
                  <a:pt x="12600" y="9671"/>
                </a:cubicBezTo>
                <a:cubicBezTo>
                  <a:pt x="12898" y="9671"/>
                  <a:pt x="13142" y="9447"/>
                  <a:pt x="13142" y="9101"/>
                </a:cubicBezTo>
                <a:cubicBezTo>
                  <a:pt x="13142" y="8233"/>
                  <a:pt x="11743" y="7803"/>
                  <a:pt x="11060" y="7785"/>
                </a:cubicBezTo>
                <a:lnTo>
                  <a:pt x="11060" y="7324"/>
                </a:lnTo>
                <a:cubicBezTo>
                  <a:pt x="11060" y="7176"/>
                  <a:pt x="10950" y="7017"/>
                  <a:pt x="10800" y="7017"/>
                </a:cubicBezTo>
                <a:close/>
                <a:moveTo>
                  <a:pt x="17349" y="7719"/>
                </a:moveTo>
                <a:cubicBezTo>
                  <a:pt x="17639" y="8329"/>
                  <a:pt x="17856" y="8983"/>
                  <a:pt x="17978" y="9671"/>
                </a:cubicBezTo>
                <a:lnTo>
                  <a:pt x="20039" y="9671"/>
                </a:lnTo>
                <a:cubicBezTo>
                  <a:pt x="20571" y="9671"/>
                  <a:pt x="20993" y="9224"/>
                  <a:pt x="20993" y="8684"/>
                </a:cubicBezTo>
                <a:cubicBezTo>
                  <a:pt x="20993" y="8146"/>
                  <a:pt x="20571" y="7719"/>
                  <a:pt x="20039" y="7719"/>
                </a:cubicBezTo>
                <a:lnTo>
                  <a:pt x="17349" y="7719"/>
                </a:lnTo>
                <a:close/>
                <a:moveTo>
                  <a:pt x="10540" y="8684"/>
                </a:moveTo>
                <a:cubicBezTo>
                  <a:pt x="10540" y="8684"/>
                  <a:pt x="10540" y="10285"/>
                  <a:pt x="10540" y="10285"/>
                </a:cubicBezTo>
                <a:cubicBezTo>
                  <a:pt x="9883" y="10152"/>
                  <a:pt x="9564" y="9893"/>
                  <a:pt x="9564" y="9451"/>
                </a:cubicBezTo>
                <a:cubicBezTo>
                  <a:pt x="9564" y="9070"/>
                  <a:pt x="9943" y="8703"/>
                  <a:pt x="10540" y="8684"/>
                </a:cubicBezTo>
                <a:close/>
                <a:moveTo>
                  <a:pt x="954" y="9824"/>
                </a:moveTo>
                <a:cubicBezTo>
                  <a:pt x="422" y="9824"/>
                  <a:pt x="0" y="10252"/>
                  <a:pt x="0" y="10789"/>
                </a:cubicBezTo>
                <a:cubicBezTo>
                  <a:pt x="0" y="11328"/>
                  <a:pt x="422" y="11776"/>
                  <a:pt x="954" y="11776"/>
                </a:cubicBezTo>
                <a:lnTo>
                  <a:pt x="2949" y="11776"/>
                </a:lnTo>
                <a:cubicBezTo>
                  <a:pt x="2916" y="11483"/>
                  <a:pt x="2884" y="11178"/>
                  <a:pt x="2884" y="10877"/>
                </a:cubicBezTo>
                <a:cubicBezTo>
                  <a:pt x="2884" y="10518"/>
                  <a:pt x="2924" y="10168"/>
                  <a:pt x="2971" y="9824"/>
                </a:cubicBezTo>
                <a:lnTo>
                  <a:pt x="954" y="9824"/>
                </a:lnTo>
                <a:close/>
                <a:moveTo>
                  <a:pt x="18065" y="9824"/>
                </a:moveTo>
                <a:cubicBezTo>
                  <a:pt x="18098" y="10118"/>
                  <a:pt x="18130" y="10420"/>
                  <a:pt x="18130" y="10723"/>
                </a:cubicBezTo>
                <a:cubicBezTo>
                  <a:pt x="18130" y="11083"/>
                  <a:pt x="18091" y="11430"/>
                  <a:pt x="18043" y="11776"/>
                </a:cubicBezTo>
                <a:lnTo>
                  <a:pt x="20039" y="11776"/>
                </a:lnTo>
                <a:cubicBezTo>
                  <a:pt x="20571" y="11776"/>
                  <a:pt x="21014" y="11331"/>
                  <a:pt x="21014" y="10789"/>
                </a:cubicBezTo>
                <a:cubicBezTo>
                  <a:pt x="21014" y="10253"/>
                  <a:pt x="20571" y="9824"/>
                  <a:pt x="20039" y="9824"/>
                </a:cubicBezTo>
                <a:lnTo>
                  <a:pt x="18065" y="9824"/>
                </a:lnTo>
                <a:close/>
                <a:moveTo>
                  <a:pt x="11060" y="11535"/>
                </a:moveTo>
                <a:cubicBezTo>
                  <a:pt x="11535" y="11642"/>
                  <a:pt x="12145" y="11829"/>
                  <a:pt x="12145" y="12434"/>
                </a:cubicBezTo>
                <a:cubicBezTo>
                  <a:pt x="12145" y="13019"/>
                  <a:pt x="11587" y="13251"/>
                  <a:pt x="11060" y="13289"/>
                </a:cubicBezTo>
                <a:lnTo>
                  <a:pt x="11060" y="11535"/>
                </a:lnTo>
                <a:close/>
                <a:moveTo>
                  <a:pt x="954" y="11929"/>
                </a:moveTo>
                <a:cubicBezTo>
                  <a:pt x="422" y="11929"/>
                  <a:pt x="0" y="12360"/>
                  <a:pt x="0" y="12894"/>
                </a:cubicBezTo>
                <a:cubicBezTo>
                  <a:pt x="0" y="13434"/>
                  <a:pt x="422" y="13881"/>
                  <a:pt x="954" y="13881"/>
                </a:cubicBezTo>
                <a:lnTo>
                  <a:pt x="3643" y="13881"/>
                </a:lnTo>
                <a:cubicBezTo>
                  <a:pt x="3354" y="13268"/>
                  <a:pt x="3138" y="12614"/>
                  <a:pt x="3014" y="11929"/>
                </a:cubicBezTo>
                <a:lnTo>
                  <a:pt x="954" y="11929"/>
                </a:lnTo>
                <a:close/>
                <a:moveTo>
                  <a:pt x="18022" y="12631"/>
                </a:moveTo>
                <a:cubicBezTo>
                  <a:pt x="17882" y="13318"/>
                  <a:pt x="17656" y="13972"/>
                  <a:pt x="17349" y="14583"/>
                </a:cubicBezTo>
                <a:lnTo>
                  <a:pt x="20104" y="14583"/>
                </a:lnTo>
                <a:cubicBezTo>
                  <a:pt x="20636" y="14583"/>
                  <a:pt x="21079" y="14135"/>
                  <a:pt x="21080" y="13596"/>
                </a:cubicBezTo>
                <a:cubicBezTo>
                  <a:pt x="21080" y="13060"/>
                  <a:pt x="20636" y="12631"/>
                  <a:pt x="20104" y="12631"/>
                </a:cubicBezTo>
                <a:lnTo>
                  <a:pt x="18022" y="12631"/>
                </a:lnTo>
                <a:close/>
                <a:moveTo>
                  <a:pt x="954" y="14736"/>
                </a:moveTo>
                <a:cubicBezTo>
                  <a:pt x="422" y="14736"/>
                  <a:pt x="0" y="15162"/>
                  <a:pt x="0" y="15701"/>
                </a:cubicBezTo>
                <a:cubicBezTo>
                  <a:pt x="0" y="16236"/>
                  <a:pt x="422" y="16688"/>
                  <a:pt x="954" y="16688"/>
                </a:cubicBezTo>
                <a:lnTo>
                  <a:pt x="5465" y="16688"/>
                </a:lnTo>
                <a:cubicBezTo>
                  <a:pt x="4846" y="16127"/>
                  <a:pt x="4320" y="15469"/>
                  <a:pt x="3904" y="14736"/>
                </a:cubicBezTo>
                <a:lnTo>
                  <a:pt x="954" y="14736"/>
                </a:lnTo>
                <a:close/>
                <a:moveTo>
                  <a:pt x="17610" y="14736"/>
                </a:moveTo>
                <a:cubicBezTo>
                  <a:pt x="17167" y="15473"/>
                  <a:pt x="16611" y="16137"/>
                  <a:pt x="15961" y="16688"/>
                </a:cubicBezTo>
                <a:lnTo>
                  <a:pt x="20646" y="16688"/>
                </a:lnTo>
                <a:cubicBezTo>
                  <a:pt x="21178" y="16688"/>
                  <a:pt x="21600" y="16240"/>
                  <a:pt x="21600" y="15701"/>
                </a:cubicBezTo>
                <a:cubicBezTo>
                  <a:pt x="21600" y="15163"/>
                  <a:pt x="21178" y="14736"/>
                  <a:pt x="20646" y="14736"/>
                </a:cubicBezTo>
                <a:lnTo>
                  <a:pt x="17610" y="14736"/>
                </a:lnTo>
                <a:close/>
                <a:moveTo>
                  <a:pt x="954" y="16841"/>
                </a:moveTo>
                <a:cubicBezTo>
                  <a:pt x="422" y="16841"/>
                  <a:pt x="0" y="17268"/>
                  <a:pt x="0" y="17806"/>
                </a:cubicBezTo>
                <a:cubicBezTo>
                  <a:pt x="0" y="18345"/>
                  <a:pt x="422" y="18793"/>
                  <a:pt x="954" y="18793"/>
                </a:cubicBezTo>
                <a:lnTo>
                  <a:pt x="8089" y="18793"/>
                </a:lnTo>
                <a:cubicBezTo>
                  <a:pt x="8504" y="18793"/>
                  <a:pt x="8864" y="18529"/>
                  <a:pt x="9000" y="18157"/>
                </a:cubicBezTo>
                <a:cubicBezTo>
                  <a:pt x="7933" y="17928"/>
                  <a:pt x="6948" y="17463"/>
                  <a:pt x="6094" y="16841"/>
                </a:cubicBezTo>
                <a:lnTo>
                  <a:pt x="954" y="16841"/>
                </a:lnTo>
                <a:close/>
                <a:moveTo>
                  <a:pt x="954" y="19648"/>
                </a:moveTo>
                <a:cubicBezTo>
                  <a:pt x="422" y="19648"/>
                  <a:pt x="0" y="20075"/>
                  <a:pt x="0" y="20613"/>
                </a:cubicBezTo>
                <a:cubicBezTo>
                  <a:pt x="0" y="21153"/>
                  <a:pt x="422" y="21600"/>
                  <a:pt x="954" y="21600"/>
                </a:cubicBezTo>
                <a:lnTo>
                  <a:pt x="8089" y="21600"/>
                </a:lnTo>
                <a:cubicBezTo>
                  <a:pt x="8620" y="21600"/>
                  <a:pt x="9043" y="21153"/>
                  <a:pt x="9043" y="20613"/>
                </a:cubicBezTo>
                <a:cubicBezTo>
                  <a:pt x="9043" y="20075"/>
                  <a:pt x="8620" y="19648"/>
                  <a:pt x="8089" y="19648"/>
                </a:cubicBezTo>
                <a:lnTo>
                  <a:pt x="954" y="19648"/>
                </a:lnTo>
                <a:close/>
              </a:path>
            </a:pathLst>
          </a:custGeom>
          <a:solidFill>
            <a:srgbClr val="FFFFFF"/>
          </a:solidFill>
          <a:ln w="12700">
            <a:miter lim="400000"/>
          </a:ln>
        </p:spPr>
        <p:txBody>
          <a:bodyPr lIns="14288" tIns="14288" rIns="14288" bIns="14288" anchor="ctr"/>
          <a:lstStyle/>
          <a:p>
            <a:pPr defTabSz="12827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000">
              <a:latin typeface="微软雅黑" panose="020B0503020204020204" pitchFamily="34" charset="-122"/>
              <a:ea typeface="微软雅黑" panose="020B0503020204020204" pitchFamily="34" charset="-122"/>
            </a:endParaRPr>
          </a:p>
        </p:txBody>
      </p:sp>
      <p:sp>
        <p:nvSpPr>
          <p:cNvPr id="30" name="Shape 21377"/>
          <p:cNvSpPr/>
          <p:nvPr>
            <p:custDataLst>
              <p:tags r:id="rId6"/>
            </p:custDataLst>
          </p:nvPr>
        </p:nvSpPr>
        <p:spPr>
          <a:xfrm>
            <a:off x="3926320" y="2722542"/>
            <a:ext cx="258768" cy="228473"/>
          </a:xfrm>
          <a:custGeom>
            <a:avLst/>
            <a:gdLst/>
            <a:ahLst/>
            <a:cxnLst>
              <a:cxn ang="0">
                <a:pos x="wd2" y="hd2"/>
              </a:cxn>
              <a:cxn ang="5400000">
                <a:pos x="wd2" y="hd2"/>
              </a:cxn>
              <a:cxn ang="10800000">
                <a:pos x="wd2" y="hd2"/>
              </a:cxn>
              <a:cxn ang="16200000">
                <a:pos x="wd2" y="hd2"/>
              </a:cxn>
            </a:cxnLst>
            <a:rect l="0" t="0" r="r" b="b"/>
            <a:pathLst>
              <a:path w="21600" h="21600" extrusionOk="0">
                <a:moveTo>
                  <a:pt x="843" y="0"/>
                </a:moveTo>
                <a:cubicBezTo>
                  <a:pt x="381" y="0"/>
                  <a:pt x="0" y="432"/>
                  <a:pt x="0" y="955"/>
                </a:cubicBezTo>
                <a:lnTo>
                  <a:pt x="0" y="20645"/>
                </a:lnTo>
                <a:cubicBezTo>
                  <a:pt x="0" y="21168"/>
                  <a:pt x="381" y="21600"/>
                  <a:pt x="843" y="21600"/>
                </a:cubicBezTo>
                <a:lnTo>
                  <a:pt x="20757" y="21600"/>
                </a:lnTo>
                <a:cubicBezTo>
                  <a:pt x="21219" y="21600"/>
                  <a:pt x="21600" y="21168"/>
                  <a:pt x="21600" y="20645"/>
                </a:cubicBezTo>
                <a:cubicBezTo>
                  <a:pt x="21600" y="20122"/>
                  <a:pt x="21219" y="19708"/>
                  <a:pt x="20757" y="19708"/>
                </a:cubicBezTo>
                <a:lnTo>
                  <a:pt x="18454" y="19708"/>
                </a:lnTo>
                <a:lnTo>
                  <a:pt x="18454" y="10314"/>
                </a:lnTo>
                <a:cubicBezTo>
                  <a:pt x="18049" y="10208"/>
                  <a:pt x="17709" y="9936"/>
                  <a:pt x="17476" y="9564"/>
                </a:cubicBezTo>
                <a:lnTo>
                  <a:pt x="16783" y="10280"/>
                </a:lnTo>
                <a:lnTo>
                  <a:pt x="16783" y="19708"/>
                </a:lnTo>
                <a:lnTo>
                  <a:pt x="13999" y="19708"/>
                </a:lnTo>
                <a:lnTo>
                  <a:pt x="13999" y="12974"/>
                </a:lnTo>
                <a:cubicBezTo>
                  <a:pt x="13825" y="13042"/>
                  <a:pt x="13645" y="13076"/>
                  <a:pt x="13457" y="13076"/>
                </a:cubicBezTo>
                <a:cubicBezTo>
                  <a:pt x="13220" y="13076"/>
                  <a:pt x="12981" y="13032"/>
                  <a:pt x="12764" y="12922"/>
                </a:cubicBezTo>
                <a:lnTo>
                  <a:pt x="12328" y="12684"/>
                </a:lnTo>
                <a:lnTo>
                  <a:pt x="12328" y="19708"/>
                </a:lnTo>
                <a:lnTo>
                  <a:pt x="9528" y="19708"/>
                </a:lnTo>
                <a:lnTo>
                  <a:pt x="9528" y="11286"/>
                </a:lnTo>
                <a:lnTo>
                  <a:pt x="9077" y="11047"/>
                </a:lnTo>
                <a:lnTo>
                  <a:pt x="7857" y="11951"/>
                </a:lnTo>
                <a:lnTo>
                  <a:pt x="7857" y="19708"/>
                </a:lnTo>
                <a:lnTo>
                  <a:pt x="5073" y="19708"/>
                </a:lnTo>
                <a:lnTo>
                  <a:pt x="5073" y="14014"/>
                </a:lnTo>
                <a:lnTo>
                  <a:pt x="4741" y="14252"/>
                </a:lnTo>
                <a:cubicBezTo>
                  <a:pt x="4469" y="14454"/>
                  <a:pt x="4161" y="14559"/>
                  <a:pt x="3838" y="14559"/>
                </a:cubicBezTo>
                <a:cubicBezTo>
                  <a:pt x="3690" y="14559"/>
                  <a:pt x="3541" y="14533"/>
                  <a:pt x="3402" y="14491"/>
                </a:cubicBezTo>
                <a:lnTo>
                  <a:pt x="3402" y="19708"/>
                </a:lnTo>
                <a:lnTo>
                  <a:pt x="1686" y="19708"/>
                </a:lnTo>
                <a:lnTo>
                  <a:pt x="1686" y="955"/>
                </a:lnTo>
                <a:cubicBezTo>
                  <a:pt x="1686" y="432"/>
                  <a:pt x="1304" y="0"/>
                  <a:pt x="843" y="0"/>
                </a:cubicBezTo>
                <a:close/>
                <a:moveTo>
                  <a:pt x="16181" y="4364"/>
                </a:moveTo>
                <a:cubicBezTo>
                  <a:pt x="15720" y="4364"/>
                  <a:pt x="15353" y="4796"/>
                  <a:pt x="15353" y="5319"/>
                </a:cubicBezTo>
                <a:cubicBezTo>
                  <a:pt x="15353" y="5843"/>
                  <a:pt x="15720" y="6257"/>
                  <a:pt x="16181" y="6257"/>
                </a:cubicBezTo>
                <a:lnTo>
                  <a:pt x="16573" y="6257"/>
                </a:lnTo>
                <a:lnTo>
                  <a:pt x="13186" y="9786"/>
                </a:lnTo>
                <a:lnTo>
                  <a:pt x="9182" y="7757"/>
                </a:lnTo>
                <a:cubicBezTo>
                  <a:pt x="9073" y="7701"/>
                  <a:pt x="8951" y="7672"/>
                  <a:pt x="8836" y="7672"/>
                </a:cubicBezTo>
                <a:cubicBezTo>
                  <a:pt x="8676" y="7672"/>
                  <a:pt x="8522" y="7724"/>
                  <a:pt x="8384" y="7825"/>
                </a:cubicBezTo>
                <a:lnTo>
                  <a:pt x="3281" y="11593"/>
                </a:lnTo>
                <a:cubicBezTo>
                  <a:pt x="2894" y="11878"/>
                  <a:pt x="2773" y="12468"/>
                  <a:pt x="3026" y="12905"/>
                </a:cubicBezTo>
                <a:cubicBezTo>
                  <a:pt x="3185" y="13184"/>
                  <a:pt x="3459" y="13332"/>
                  <a:pt x="3733" y="13332"/>
                </a:cubicBezTo>
                <a:cubicBezTo>
                  <a:pt x="3888" y="13332"/>
                  <a:pt x="4043" y="13282"/>
                  <a:pt x="4185" y="13178"/>
                </a:cubicBezTo>
                <a:lnTo>
                  <a:pt x="8911" y="9700"/>
                </a:lnTo>
                <a:lnTo>
                  <a:pt x="13005" y="11780"/>
                </a:lnTo>
                <a:cubicBezTo>
                  <a:pt x="13115" y="11836"/>
                  <a:pt x="13236" y="11866"/>
                  <a:pt x="13351" y="11866"/>
                </a:cubicBezTo>
                <a:cubicBezTo>
                  <a:pt x="13558" y="11866"/>
                  <a:pt x="13765" y="11774"/>
                  <a:pt x="13923" y="11610"/>
                </a:cubicBezTo>
                <a:lnTo>
                  <a:pt x="17897" y="7450"/>
                </a:lnTo>
                <a:lnTo>
                  <a:pt x="17897" y="8200"/>
                </a:lnTo>
                <a:cubicBezTo>
                  <a:pt x="17897" y="8723"/>
                  <a:pt x="18264" y="9138"/>
                  <a:pt x="18725" y="9138"/>
                </a:cubicBezTo>
                <a:cubicBezTo>
                  <a:pt x="19187" y="9138"/>
                  <a:pt x="19568" y="8723"/>
                  <a:pt x="19568" y="8200"/>
                </a:cubicBezTo>
                <a:lnTo>
                  <a:pt x="19568" y="5319"/>
                </a:lnTo>
                <a:cubicBezTo>
                  <a:pt x="19568" y="4796"/>
                  <a:pt x="19187" y="4364"/>
                  <a:pt x="18725" y="4364"/>
                </a:cubicBezTo>
                <a:lnTo>
                  <a:pt x="16181" y="4364"/>
                </a:lnTo>
                <a:close/>
              </a:path>
            </a:pathLst>
          </a:custGeom>
          <a:solidFill>
            <a:srgbClr val="FFFFFF"/>
          </a:solidFill>
          <a:ln w="12700">
            <a:miter lim="400000"/>
          </a:ln>
        </p:spPr>
        <p:txBody>
          <a:bodyPr lIns="14288" tIns="14288" rIns="14288" bIns="14288" anchor="ctr"/>
          <a:lstStyle/>
          <a:p>
            <a:pPr defTabSz="12827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000">
              <a:latin typeface="微软雅黑" panose="020B0503020204020204" pitchFamily="34" charset="-122"/>
              <a:ea typeface="微软雅黑" panose="020B0503020204020204" pitchFamily="34" charset="-122"/>
            </a:endParaRPr>
          </a:p>
        </p:txBody>
      </p:sp>
      <p:grpSp>
        <p:nvGrpSpPr>
          <p:cNvPr id="31" name="Group 21382"/>
          <p:cNvGrpSpPr/>
          <p:nvPr>
            <p:custDataLst>
              <p:tags r:id="rId7"/>
            </p:custDataLst>
          </p:nvPr>
        </p:nvGrpSpPr>
        <p:grpSpPr>
          <a:xfrm>
            <a:off x="1706716" y="1025599"/>
            <a:ext cx="356315" cy="356315"/>
            <a:chOff x="-24787" y="230312"/>
            <a:chExt cx="733425" cy="733426"/>
          </a:xfrm>
        </p:grpSpPr>
        <p:sp>
          <p:nvSpPr>
            <p:cNvPr id="32" name="Shape 21379"/>
            <p:cNvSpPr/>
            <p:nvPr>
              <p:custDataLst>
                <p:tags r:id="rId16"/>
              </p:custDataLst>
            </p:nvPr>
          </p:nvSpPr>
          <p:spPr>
            <a:xfrm>
              <a:off x="-24787" y="230312"/>
              <a:ext cx="733425" cy="733426"/>
            </a:xfrm>
            <a:prstGeom prst="roundRect">
              <a:avLst>
                <a:gd name="adj" fmla="val 50000"/>
              </a:avLst>
            </a:prstGeom>
            <a:solidFill>
              <a:schemeClr val="bg2">
                <a:lumMod val="10000"/>
              </a:schemeClr>
            </a:solidFill>
            <a:ln w="12700" cap="flat">
              <a:noFill/>
              <a:miter lim="400000"/>
            </a:ln>
            <a:effectLst/>
          </p:spPr>
          <p:txBody>
            <a:bodyPr wrap="square" lIns="0" tIns="0" rIns="0" bIns="0" numCol="1" anchor="ctr">
              <a:noAutofit/>
            </a:bodyPr>
            <a:lstStyle/>
            <a:p>
              <a:pPr lvl="0">
                <a:defRPr sz="3200">
                  <a:solidFill>
                    <a:srgbClr val="FFFFFF"/>
                  </a:solidFill>
                </a:defRPr>
              </a:pPr>
              <a:endParaRPr sz="1000" b="1" dirty="0">
                <a:solidFill>
                  <a:schemeClr val="bg1"/>
                </a:solidFill>
                <a:latin typeface="微软雅黑" panose="020B0503020204020204" pitchFamily="34" charset="-122"/>
                <a:ea typeface="微软雅黑" panose="020B0503020204020204" pitchFamily="34" charset="-122"/>
              </a:endParaRPr>
            </a:p>
          </p:txBody>
        </p:sp>
        <p:sp>
          <p:nvSpPr>
            <p:cNvPr id="33" name="Shape 21380"/>
            <p:cNvSpPr/>
            <p:nvPr>
              <p:custDataLst>
                <p:tags r:id="rId17"/>
              </p:custDataLst>
            </p:nvPr>
          </p:nvSpPr>
          <p:spPr>
            <a:xfrm>
              <a:off x="101829" y="406807"/>
              <a:ext cx="528048" cy="425103"/>
            </a:xfrm>
            <a:prstGeom prst="rect">
              <a:avLst/>
            </a:prstGeom>
            <a:noFill/>
            <a:ln w="12700" cap="flat">
              <a:noFill/>
              <a:miter lim="400000"/>
            </a:ln>
            <a:effectLst/>
          </p:spPr>
          <p:txBody>
            <a:bodyPr wrap="square" lIns="50800" tIns="50800" rIns="50800" bIns="50800" numCol="1" anchor="ctr">
              <a:noAutofit/>
            </a:bodyPr>
            <a:lstStyle>
              <a:lvl1pPr defTabSz="914400">
                <a:defRPr sz="2200">
                  <a:solidFill>
                    <a:srgbClr val="FFFFFF"/>
                  </a:solidFill>
                  <a:latin typeface="Roboto Bold"/>
                  <a:ea typeface="Roboto Bold"/>
                  <a:cs typeface="Roboto Bold"/>
                  <a:sym typeface="Roboto Bold"/>
                </a:defRPr>
              </a:lvl1pPr>
            </a:lstStyle>
            <a:p>
              <a:pPr lvl="0">
                <a:defRPr sz="1800">
                  <a:solidFill>
                    <a:srgbClr val="000000"/>
                  </a:solidFill>
                </a:defRPr>
              </a:pPr>
              <a:endParaRPr sz="1000" b="1" dirty="0">
                <a:solidFill>
                  <a:schemeClr val="bg1"/>
                </a:solidFill>
                <a:latin typeface="微软雅黑" panose="020B0503020204020204" pitchFamily="34" charset="-122"/>
                <a:ea typeface="微软雅黑" panose="020B0503020204020204" pitchFamily="34" charset="-122"/>
              </a:endParaRPr>
            </a:p>
          </p:txBody>
        </p:sp>
      </p:grpSp>
      <p:grpSp>
        <p:nvGrpSpPr>
          <p:cNvPr id="37" name="Group 21392"/>
          <p:cNvGrpSpPr/>
          <p:nvPr>
            <p:custDataLst>
              <p:tags r:id="rId8"/>
            </p:custDataLst>
          </p:nvPr>
        </p:nvGrpSpPr>
        <p:grpSpPr>
          <a:xfrm>
            <a:off x="1707002" y="2372596"/>
            <a:ext cx="356313" cy="356315"/>
            <a:chOff x="-18605" y="290028"/>
            <a:chExt cx="733425" cy="733425"/>
          </a:xfrm>
        </p:grpSpPr>
        <p:sp>
          <p:nvSpPr>
            <p:cNvPr id="38" name="Shape 21389"/>
            <p:cNvSpPr/>
            <p:nvPr>
              <p:custDataLst>
                <p:tags r:id="rId14"/>
              </p:custDataLst>
            </p:nvPr>
          </p:nvSpPr>
          <p:spPr>
            <a:xfrm>
              <a:off x="-18605" y="290028"/>
              <a:ext cx="733425" cy="733425"/>
            </a:xfrm>
            <a:prstGeom prst="roundRect">
              <a:avLst>
                <a:gd name="adj" fmla="val 50000"/>
              </a:avLst>
            </a:prstGeom>
            <a:solidFill>
              <a:srgbClr val="E3B37E"/>
            </a:solidFill>
            <a:ln w="12700" cap="flat">
              <a:noFill/>
              <a:miter lim="400000"/>
            </a:ln>
            <a:effectLst/>
          </p:spPr>
          <p:txBody>
            <a:bodyPr wrap="square" lIns="0" tIns="0" rIns="0" bIns="0" numCol="1" anchor="ctr">
              <a:noAutofit/>
            </a:bodyPr>
            <a:lstStyle/>
            <a:p>
              <a:pPr lvl="0">
                <a:defRPr sz="3200">
                  <a:solidFill>
                    <a:srgbClr val="FFFFFF"/>
                  </a:solidFill>
                </a:defRPr>
              </a:pPr>
              <a:endParaRPr sz="1000" b="1" dirty="0">
                <a:solidFill>
                  <a:schemeClr val="bg1"/>
                </a:solidFill>
                <a:latin typeface="微软雅黑" panose="020B0503020204020204" pitchFamily="34" charset="-122"/>
                <a:ea typeface="微软雅黑" panose="020B0503020204020204" pitchFamily="34" charset="-122"/>
              </a:endParaRPr>
            </a:p>
          </p:txBody>
        </p:sp>
        <p:sp>
          <p:nvSpPr>
            <p:cNvPr id="39" name="Shape 21390"/>
            <p:cNvSpPr/>
            <p:nvPr>
              <p:custDataLst>
                <p:tags r:id="rId15"/>
              </p:custDataLst>
            </p:nvPr>
          </p:nvSpPr>
          <p:spPr>
            <a:xfrm>
              <a:off x="101829" y="444191"/>
              <a:ext cx="528048" cy="425103"/>
            </a:xfrm>
            <a:prstGeom prst="rect">
              <a:avLst/>
            </a:prstGeom>
            <a:noFill/>
            <a:ln w="12700" cap="flat">
              <a:noFill/>
              <a:miter lim="400000"/>
            </a:ln>
            <a:effectLst/>
          </p:spPr>
          <p:txBody>
            <a:bodyPr wrap="square" lIns="50800" tIns="50800" rIns="50800" bIns="50800" numCol="1" anchor="ctr">
              <a:noAutofit/>
            </a:bodyPr>
            <a:lstStyle>
              <a:lvl1pPr defTabSz="914400">
                <a:defRPr sz="2200">
                  <a:solidFill>
                    <a:srgbClr val="FFFFFF"/>
                  </a:solidFill>
                  <a:latin typeface="Roboto Bold"/>
                  <a:ea typeface="Roboto Bold"/>
                  <a:cs typeface="Roboto Bold"/>
                  <a:sym typeface="Roboto Bold"/>
                </a:defRPr>
              </a:lvl1pPr>
            </a:lstStyle>
            <a:p>
              <a:pPr lvl="0">
                <a:defRPr sz="1800">
                  <a:solidFill>
                    <a:srgbClr val="000000"/>
                  </a:solidFill>
                </a:defRPr>
              </a:pPr>
              <a:endParaRPr sz="1000" b="1" dirty="0">
                <a:solidFill>
                  <a:schemeClr val="bg1"/>
                </a:solidFill>
                <a:latin typeface="微软雅黑" panose="020B0503020204020204" pitchFamily="34" charset="-122"/>
                <a:ea typeface="微软雅黑" panose="020B0503020204020204" pitchFamily="34" charset="-122"/>
              </a:endParaRPr>
            </a:p>
          </p:txBody>
        </p:sp>
      </p:grpSp>
      <p:sp>
        <p:nvSpPr>
          <p:cNvPr id="42" name="文本框 41"/>
          <p:cNvSpPr txBox="1"/>
          <p:nvPr>
            <p:custDataLst>
              <p:tags r:id="rId9"/>
            </p:custDataLst>
          </p:nvPr>
        </p:nvSpPr>
        <p:spPr>
          <a:xfrm>
            <a:off x="2273300" y="849630"/>
            <a:ext cx="5544820" cy="860425"/>
          </a:xfrm>
          <a:prstGeom prst="rect">
            <a:avLst/>
          </a:prstGeom>
        </p:spPr>
        <p:style>
          <a:lnRef idx="2">
            <a:schemeClr val="accent1"/>
          </a:lnRef>
          <a:fillRef idx="0">
            <a:srgbClr val="FFFFFF"/>
          </a:fillRef>
          <a:effectRef idx="0">
            <a:srgbClr val="FFFFFF"/>
          </a:effectRef>
          <a:fontRef idx="minor">
            <a:schemeClr val="tx1"/>
          </a:fontRef>
        </p:style>
        <p:txBody>
          <a:bodyPr wrap="square" rtlCol="0">
            <a:spAutoFit/>
          </a:bodyPr>
          <a:lstStyle/>
          <a:p>
            <a:pPr algn="ctr">
              <a:spcBef>
                <a:spcPts val="600"/>
              </a:spcBef>
            </a:pPr>
            <a:r>
              <a:rPr lang="zh-CN" altLang="en-US" sz="1000" dirty="0">
                <a:solidFill>
                  <a:schemeClr val="bg2">
                    <a:lumMod val="25000"/>
                  </a:schemeClr>
                </a:solidFill>
                <a:latin typeface="微软雅黑" panose="020B0503020204020204" pitchFamily="34" charset="-122"/>
                <a:ea typeface="微软雅黑" panose="020B0503020204020204" pitchFamily="34" charset="-122"/>
                <a:cs typeface="Hiragino Sans GB W3" charset="-122"/>
              </a:rPr>
              <a:t>['salary', 'to_messages', 'deferral_payments', 'total_payments', 'exercised_stock_options', 'bonus', 'restricted_stock', 'shared_receipt_with_poi', 'restricted_stock_deferred', 'total_stock_value', 'expenses', 'loan_advances', 'from_messages', 'other', 'from_this_person_to_poi', '</a:t>
            </a:r>
            <a:r>
              <a:rPr lang="zh-CN" altLang="en-US" sz="1000" b="1" dirty="0">
                <a:solidFill>
                  <a:schemeClr val="bg2">
                    <a:lumMod val="25000"/>
                  </a:schemeClr>
                </a:solidFill>
                <a:latin typeface="微软雅黑" panose="020B0503020204020204" pitchFamily="34" charset="-122"/>
                <a:ea typeface="微软雅黑" panose="020B0503020204020204" pitchFamily="34" charset="-122"/>
                <a:cs typeface="Hiragino Sans GB W3" charset="-122"/>
              </a:rPr>
              <a:t>poi</a:t>
            </a:r>
            <a:r>
              <a:rPr lang="zh-CN" altLang="en-US" sz="1000" dirty="0">
                <a:solidFill>
                  <a:schemeClr val="bg2">
                    <a:lumMod val="25000"/>
                  </a:schemeClr>
                </a:solidFill>
                <a:latin typeface="微软雅黑" panose="020B0503020204020204" pitchFamily="34" charset="-122"/>
                <a:ea typeface="微软雅黑" panose="020B0503020204020204" pitchFamily="34" charset="-122"/>
                <a:cs typeface="Hiragino Sans GB W3" charset="-122"/>
              </a:rPr>
              <a:t>', 'director_fees', 'deferred_income', 'long_term_incentive', 'email_address', 'from_poi_to_this_person']</a:t>
            </a:r>
          </a:p>
        </p:txBody>
      </p:sp>
      <p:sp>
        <p:nvSpPr>
          <p:cNvPr id="3" name="文本框 2"/>
          <p:cNvSpPr txBox="1"/>
          <p:nvPr/>
        </p:nvSpPr>
        <p:spPr>
          <a:xfrm>
            <a:off x="2273300" y="2112645"/>
            <a:ext cx="4572000" cy="1014730"/>
          </a:xfrm>
          <a:prstGeom prst="rect">
            <a:avLst/>
          </a:prstGeom>
          <a:noFill/>
          <a:ln>
            <a:solidFill>
              <a:schemeClr val="accent1"/>
            </a:solidFill>
          </a:ln>
        </p:spPr>
        <p:txBody>
          <a:bodyPr wrap="square" rtlCol="0" anchor="t">
            <a:spAutoFit/>
          </a:bodyPr>
          <a:lstStyle/>
          <a:p>
            <a:pPr algn="just"/>
            <a:r>
              <a:rPr lang="zh-CN" altLang="en-US" sz="1200"/>
              <a:t>In the features, the boolean </a:t>
            </a:r>
            <a:r>
              <a:rPr lang="zh-CN" altLang="en-US" sz="1200" b="1"/>
              <a:t>poi</a:t>
            </a:r>
            <a:r>
              <a:rPr lang="zh-CN" altLang="en-US" sz="1200"/>
              <a:t> denotes whether the person is a person of interest or not.</a:t>
            </a:r>
            <a:r>
              <a:rPr lang="en-US" altLang="zh-CN" sz="1200"/>
              <a:t> It is the most important variable.</a:t>
            </a:r>
            <a:r>
              <a:rPr lang="zh-CN" altLang="en-US" sz="1200"/>
              <a:t> The Poi_count function shows that there are 18 such people in the dataset, and the aim of this project is to find distinguishing features that set these people apart from the others.</a:t>
            </a:r>
          </a:p>
        </p:txBody>
      </p:sp>
      <p:grpSp>
        <p:nvGrpSpPr>
          <p:cNvPr id="15" name="Group 21382"/>
          <p:cNvGrpSpPr/>
          <p:nvPr>
            <p:custDataLst>
              <p:tags r:id="rId10"/>
            </p:custDataLst>
          </p:nvPr>
        </p:nvGrpSpPr>
        <p:grpSpPr>
          <a:xfrm>
            <a:off x="1703541" y="3582109"/>
            <a:ext cx="356315" cy="356315"/>
            <a:chOff x="-24787" y="230312"/>
            <a:chExt cx="733425" cy="733426"/>
          </a:xfrm>
        </p:grpSpPr>
        <p:sp>
          <p:nvSpPr>
            <p:cNvPr id="16" name="Shape 21379"/>
            <p:cNvSpPr/>
            <p:nvPr>
              <p:custDataLst>
                <p:tags r:id="rId12"/>
              </p:custDataLst>
            </p:nvPr>
          </p:nvSpPr>
          <p:spPr>
            <a:xfrm>
              <a:off x="-24787" y="230312"/>
              <a:ext cx="733425" cy="733426"/>
            </a:xfrm>
            <a:prstGeom prst="roundRect">
              <a:avLst>
                <a:gd name="adj" fmla="val 50000"/>
              </a:avLst>
            </a:prstGeom>
          </p:spPr>
          <p:style>
            <a:lnRef idx="0">
              <a:srgbClr val="FFFFFF"/>
            </a:lnRef>
            <a:fillRef idx="1">
              <a:schemeClr val="accent1"/>
            </a:fillRef>
            <a:effectRef idx="0">
              <a:srgbClr val="FFFFFF"/>
            </a:effectRef>
            <a:fontRef idx="minor">
              <a:schemeClr val="lt1"/>
            </a:fontRef>
          </p:style>
          <p:txBody>
            <a:bodyPr wrap="square" lIns="0" tIns="0" rIns="0" bIns="0" numCol="1" anchor="ctr">
              <a:noAutofit/>
            </a:bodyPr>
            <a:lstStyle/>
            <a:p>
              <a:pPr lvl="0">
                <a:defRPr sz="3200">
                  <a:solidFill>
                    <a:srgbClr val="FFFFFF"/>
                  </a:solidFill>
                </a:defRPr>
              </a:pPr>
              <a:endParaRPr sz="1000" b="1" dirty="0">
                <a:solidFill>
                  <a:schemeClr val="bg1"/>
                </a:solidFill>
                <a:latin typeface="微软雅黑" panose="020B0503020204020204" pitchFamily="34" charset="-122"/>
                <a:ea typeface="微软雅黑" panose="020B0503020204020204" pitchFamily="34" charset="-122"/>
              </a:endParaRPr>
            </a:p>
          </p:txBody>
        </p:sp>
        <p:sp>
          <p:nvSpPr>
            <p:cNvPr id="17" name="Shape 21380"/>
            <p:cNvSpPr/>
            <p:nvPr>
              <p:custDataLst>
                <p:tags r:id="rId13"/>
              </p:custDataLst>
            </p:nvPr>
          </p:nvSpPr>
          <p:spPr>
            <a:xfrm>
              <a:off x="101829" y="406807"/>
              <a:ext cx="528048" cy="425103"/>
            </a:xfrm>
            <a:prstGeom prst="rect">
              <a:avLst/>
            </a:prstGeom>
          </p:spPr>
          <p:style>
            <a:lnRef idx="0">
              <a:srgbClr val="FFFFFF"/>
            </a:lnRef>
            <a:fillRef idx="1">
              <a:schemeClr val="accent1"/>
            </a:fillRef>
            <a:effectRef idx="0">
              <a:srgbClr val="FFFFFF"/>
            </a:effectRef>
            <a:fontRef idx="minor">
              <a:schemeClr val="lt1"/>
            </a:fontRef>
          </p:style>
          <p:txBody>
            <a:bodyPr wrap="square" lIns="50800" tIns="50800" rIns="50800" bIns="50800" numCol="1" anchor="ctr">
              <a:noAutofit/>
            </a:bodyPr>
            <a:lstStyle>
              <a:lvl1pPr defTabSz="914400">
                <a:defRPr sz="2200">
                  <a:solidFill>
                    <a:srgbClr val="FFFFFF"/>
                  </a:solidFill>
                  <a:latin typeface="Roboto Bold"/>
                  <a:ea typeface="Roboto Bold"/>
                  <a:cs typeface="Roboto Bold"/>
                  <a:sym typeface="Roboto Bold"/>
                </a:defRPr>
              </a:lvl1pPr>
            </a:lstStyle>
            <a:p>
              <a:pPr lvl="0">
                <a:defRPr sz="1800">
                  <a:solidFill>
                    <a:srgbClr val="000000"/>
                  </a:solidFill>
                </a:defRPr>
              </a:pPr>
              <a:endParaRPr sz="1000" b="1" dirty="0">
                <a:solidFill>
                  <a:schemeClr val="bg1"/>
                </a:solidFill>
                <a:latin typeface="微软雅黑" panose="020B0503020204020204" pitchFamily="34" charset="-122"/>
                <a:ea typeface="微软雅黑" panose="020B0503020204020204" pitchFamily="34" charset="-122"/>
              </a:endParaRPr>
            </a:p>
          </p:txBody>
        </p:sp>
      </p:grpSp>
      <p:sp>
        <p:nvSpPr>
          <p:cNvPr id="18" name="文本框 17"/>
          <p:cNvSpPr txBox="1"/>
          <p:nvPr>
            <p:custDataLst>
              <p:tags r:id="rId11"/>
            </p:custDataLst>
          </p:nvPr>
        </p:nvSpPr>
        <p:spPr>
          <a:xfrm>
            <a:off x="2273300" y="3529965"/>
            <a:ext cx="5544820" cy="460375"/>
          </a:xfrm>
          <a:prstGeom prst="rect">
            <a:avLst/>
          </a:prstGeom>
        </p:spPr>
        <p:style>
          <a:lnRef idx="2">
            <a:schemeClr val="accent1"/>
          </a:lnRef>
          <a:fillRef idx="0">
            <a:srgbClr val="FFFFFF"/>
          </a:fillRef>
          <a:effectRef idx="0">
            <a:srgbClr val="FFFFFF"/>
          </a:effectRef>
          <a:fontRef idx="minor">
            <a:schemeClr val="tx1"/>
          </a:fontRef>
        </p:style>
        <p:txBody>
          <a:bodyPr wrap="square" rtlCol="0">
            <a:spAutoFit/>
          </a:bodyPr>
          <a:lstStyle/>
          <a:p>
            <a:pPr algn="just"/>
            <a:r>
              <a:rPr lang="zh-CN" altLang="en-US" sz="1200">
                <a:sym typeface="+mn-ea"/>
              </a:rPr>
              <a:t>Of</a:t>
            </a:r>
            <a:r>
              <a:rPr lang="en-US" altLang="zh-CN" sz="1200">
                <a:sym typeface="+mn-ea"/>
              </a:rPr>
              <a:t> </a:t>
            </a:r>
            <a:r>
              <a:rPr lang="zh-CN" altLang="en-US" sz="1200">
                <a:sym typeface="+mn-ea"/>
              </a:rPr>
              <a:t>course, not everyone has data for each feature, and missing data is denoted by 'NaN'. The NaN_count function prints a dictionary sorted in descending order. </a:t>
            </a:r>
            <a:endParaRPr lang="zh-CN" altLang="en-US" sz="1200"/>
          </a:p>
        </p:txBody>
      </p:sp>
      <p:sp>
        <p:nvSpPr>
          <p:cNvPr id="14" name="文本框 13"/>
          <p:cNvSpPr txBox="1"/>
          <p:nvPr/>
        </p:nvSpPr>
        <p:spPr>
          <a:xfrm>
            <a:off x="916940" y="421005"/>
            <a:ext cx="789940" cy="229870"/>
          </a:xfrm>
          <a:prstGeom prst="rect">
            <a:avLst/>
          </a:prstGeom>
          <a:noFill/>
          <a:ln w="28575" cmpd="thickThin">
            <a:solidFill>
              <a:schemeClr val="accent1">
                <a:shade val="50000"/>
              </a:schemeClr>
            </a:solidFill>
            <a:prstDash val="solid"/>
          </a:ln>
        </p:spPr>
        <p:txBody>
          <a:bodyPr wrap="square" rtlCol="0" anchor="t">
            <a:spAutoFit/>
          </a:bodyPr>
          <a:lstStyle/>
          <a:p>
            <a:r>
              <a:rPr lang="en-US" altLang="zh-CN" sz="900"/>
              <a:t>21 Features</a:t>
            </a:r>
          </a:p>
        </p:txBody>
      </p:sp>
      <p:cxnSp>
        <p:nvCxnSpPr>
          <p:cNvPr id="2" name="直接箭头连接符 1"/>
          <p:cNvCxnSpPr>
            <a:stCxn id="14" idx="3"/>
          </p:cNvCxnSpPr>
          <p:nvPr/>
        </p:nvCxnSpPr>
        <p:spPr>
          <a:xfrm>
            <a:off x="1706880" y="535940"/>
            <a:ext cx="1171575" cy="30670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indefinite" fill="hold"/>
                                        <p:tgtEl>
                                          <p:spTgt spid="28"/>
                                        </p:tgtEl>
                                        <p:attrNameLst>
                                          <p:attrName>style.visibility</p:attrName>
                                        </p:attrNameLst>
                                      </p:cBhvr>
                                      <p:to>
                                        <p:strVal val="visible"/>
                                      </p:to>
                                    </p:set>
                                    <p:animEffect transition="in" filter="dissolve">
                                      <p:cBhvr>
                                        <p:cTn id="7" dur="600"/>
                                        <p:tgtEl>
                                          <p:spTgt spid="28"/>
                                        </p:tgtEl>
                                      </p:cBhvr>
                                    </p:animEffect>
                                  </p:childTnLst>
                                </p:cTn>
                              </p:par>
                            </p:childTnLst>
                          </p:cTn>
                        </p:par>
                        <p:par>
                          <p:cTn id="8" fill="hold">
                            <p:stCondLst>
                              <p:cond delay="1000"/>
                            </p:stCondLst>
                            <p:childTnLst>
                              <p:par>
                                <p:cTn id="9" presetID="9" presetClass="entr" presetSubtype="0" fill="hold" grpId="0" nodeType="afterEffect">
                                  <p:stCondLst>
                                    <p:cond delay="0"/>
                                  </p:stCondLst>
                                  <p:childTnLst>
                                    <p:set>
                                      <p:cBhvr>
                                        <p:cTn id="10" dur="indefinite" fill="hold"/>
                                        <p:tgtEl>
                                          <p:spTgt spid="30"/>
                                        </p:tgtEl>
                                        <p:attrNameLst>
                                          <p:attrName>style.visibility</p:attrName>
                                        </p:attrNameLst>
                                      </p:cBhvr>
                                      <p:to>
                                        <p:strVal val="visible"/>
                                      </p:to>
                                    </p:set>
                                    <p:animEffect transition="in" filter="dissolve">
                                      <p:cBhvr>
                                        <p:cTn id="11" dur="600"/>
                                        <p:tgtEl>
                                          <p:spTgt spid="30"/>
                                        </p:tgtEl>
                                      </p:cBhvr>
                                    </p:animEffect>
                                  </p:childTnLst>
                                </p:cTn>
                              </p:par>
                            </p:childTnLst>
                          </p:cTn>
                        </p:par>
                        <p:par>
                          <p:cTn id="12" fill="hold">
                            <p:stCondLst>
                              <p:cond delay="2000"/>
                            </p:stCondLst>
                            <p:childTnLst>
                              <p:par>
                                <p:cTn id="13" presetID="2" presetClass="entr" presetSubtype="1" fill="hold" grpId="0" nodeType="afterEffect">
                                  <p:stCondLst>
                                    <p:cond delay="0"/>
                                  </p:stCondLst>
                                  <p:childTnLst>
                                    <p:set>
                                      <p:cBhvr>
                                        <p:cTn id="14" dur="indefinite" fill="hold"/>
                                        <p:tgtEl>
                                          <p:spTgt spid="37"/>
                                        </p:tgtEl>
                                        <p:attrNameLst>
                                          <p:attrName>style.visibility</p:attrName>
                                        </p:attrNameLst>
                                      </p:cBhvr>
                                      <p:to>
                                        <p:strVal val="visible"/>
                                      </p:to>
                                    </p:set>
                                    <p:anim calcmode="lin" valueType="num">
                                      <p:cBhvr>
                                        <p:cTn id="15" dur="80" fill="hold"/>
                                        <p:tgtEl>
                                          <p:spTgt spid="37"/>
                                        </p:tgtEl>
                                        <p:attrNameLst>
                                          <p:attrName>ppt_x</p:attrName>
                                        </p:attrNameLst>
                                      </p:cBhvr>
                                      <p:tavLst>
                                        <p:tav tm="0">
                                          <p:val>
                                            <p:strVal val="#ppt_x"/>
                                          </p:val>
                                        </p:tav>
                                        <p:tav tm="100000">
                                          <p:val>
                                            <p:strVal val="#ppt_x"/>
                                          </p:val>
                                        </p:tav>
                                      </p:tavLst>
                                    </p:anim>
                                    <p:anim calcmode="lin" valueType="num">
                                      <p:cBhvr>
                                        <p:cTn id="16" dur="80" fill="hold"/>
                                        <p:tgtEl>
                                          <p:spTgt spid="37"/>
                                        </p:tgtEl>
                                        <p:attrNameLst>
                                          <p:attrName>ppt_y</p:attrName>
                                        </p:attrNameLst>
                                      </p:cBhvr>
                                      <p:tavLst>
                                        <p:tav tm="0">
                                          <p:val>
                                            <p:strVal val="0-#ppt_h/2"/>
                                          </p:val>
                                        </p:tav>
                                        <p:tav tm="100000">
                                          <p:val>
                                            <p:strVal val="#ppt_y"/>
                                          </p:val>
                                        </p:tav>
                                      </p:tavLst>
                                    </p:anim>
                                  </p:childTnLst>
                                </p:cTn>
                              </p:par>
                            </p:childTnLst>
                          </p:cTn>
                        </p:par>
                        <p:par>
                          <p:cTn id="17" fill="hold">
                            <p:stCondLst>
                              <p:cond delay="2500"/>
                            </p:stCondLst>
                            <p:childTnLst>
                              <p:par>
                                <p:cTn id="18" presetID="9" presetClass="entr" presetSubtype="0" fill="hold" grpId="0" nodeType="afterEffect">
                                  <p:stCondLst>
                                    <p:cond delay="0"/>
                                  </p:stCondLst>
                                  <p:childTnLst>
                                    <p:set>
                                      <p:cBhvr>
                                        <p:cTn id="19" dur="indefinite" fill="hold"/>
                                        <p:tgtEl>
                                          <p:spTgt spid="29"/>
                                        </p:tgtEl>
                                        <p:attrNameLst>
                                          <p:attrName>style.visibility</p:attrName>
                                        </p:attrNameLst>
                                      </p:cBhvr>
                                      <p:to>
                                        <p:strVal val="visible"/>
                                      </p:to>
                                    </p:set>
                                    <p:animEffect transition="in" filter="dissolve">
                                      <p:cBhvr>
                                        <p:cTn id="20" dur="600"/>
                                        <p:tgtEl>
                                          <p:spTgt spid="29"/>
                                        </p:tgtEl>
                                      </p:cBhvr>
                                    </p:animEffect>
                                  </p:childTnLst>
                                </p:cTn>
                              </p:par>
                            </p:childTnLst>
                          </p:cTn>
                        </p:par>
                        <p:par>
                          <p:cTn id="21" fill="hold">
                            <p:stCondLst>
                              <p:cond delay="3500"/>
                            </p:stCondLst>
                            <p:childTnLst>
                              <p:par>
                                <p:cTn id="22" presetID="2" presetClass="entr" presetSubtype="1" fill="hold" grpId="0" nodeType="afterEffect">
                                  <p:stCondLst>
                                    <p:cond delay="0"/>
                                  </p:stCondLst>
                                  <p:childTnLst>
                                    <p:set>
                                      <p:cBhvr>
                                        <p:cTn id="23" dur="indefinite" fill="hold"/>
                                        <p:tgtEl>
                                          <p:spTgt spid="31"/>
                                        </p:tgtEl>
                                        <p:attrNameLst>
                                          <p:attrName>style.visibility</p:attrName>
                                        </p:attrNameLst>
                                      </p:cBhvr>
                                      <p:to>
                                        <p:strVal val="visible"/>
                                      </p:to>
                                    </p:set>
                                    <p:anim calcmode="lin" valueType="num">
                                      <p:cBhvr>
                                        <p:cTn id="24" dur="80" fill="hold"/>
                                        <p:tgtEl>
                                          <p:spTgt spid="31"/>
                                        </p:tgtEl>
                                        <p:attrNameLst>
                                          <p:attrName>ppt_x</p:attrName>
                                        </p:attrNameLst>
                                      </p:cBhvr>
                                      <p:tavLst>
                                        <p:tav tm="0">
                                          <p:val>
                                            <p:strVal val="#ppt_x"/>
                                          </p:val>
                                        </p:tav>
                                        <p:tav tm="100000">
                                          <p:val>
                                            <p:strVal val="#ppt_x"/>
                                          </p:val>
                                        </p:tav>
                                      </p:tavLst>
                                    </p:anim>
                                    <p:anim calcmode="lin" valueType="num">
                                      <p:cBhvr>
                                        <p:cTn id="25" dur="80" fill="hold"/>
                                        <p:tgtEl>
                                          <p:spTgt spid="31"/>
                                        </p:tgtEl>
                                        <p:attrNameLst>
                                          <p:attrName>ppt_y</p:attrName>
                                        </p:attrNameLst>
                                      </p:cBhvr>
                                      <p:tavLst>
                                        <p:tav tm="0">
                                          <p:val>
                                            <p:strVal val="0-#ppt_h/2"/>
                                          </p:val>
                                        </p:tav>
                                        <p:tav tm="100000">
                                          <p:val>
                                            <p:strVal val="#ppt_y"/>
                                          </p:val>
                                        </p:tav>
                                      </p:tavLst>
                                    </p:anim>
                                  </p:childTnLst>
                                </p:cTn>
                              </p:par>
                            </p:childTnLst>
                          </p:cTn>
                        </p:par>
                        <p:par>
                          <p:cTn id="26" fill="hold">
                            <p:stCondLst>
                              <p:cond delay="4000"/>
                            </p:stCondLst>
                            <p:childTnLst>
                              <p:par>
                                <p:cTn id="27" presetID="9" presetClass="entr" presetSubtype="0" fill="hold" grpId="0" nodeType="afterEffect">
                                  <p:stCondLst>
                                    <p:cond delay="0"/>
                                  </p:stCondLst>
                                  <p:childTnLst>
                                    <p:set>
                                      <p:cBhvr>
                                        <p:cTn id="28" dur="indefinite" fill="hold"/>
                                        <p:tgtEl>
                                          <p:spTgt spid="27"/>
                                        </p:tgtEl>
                                        <p:attrNameLst>
                                          <p:attrName>style.visibility</p:attrName>
                                        </p:attrNameLst>
                                      </p:cBhvr>
                                      <p:to>
                                        <p:strVal val="visible"/>
                                      </p:to>
                                    </p:set>
                                    <p:animEffect transition="in" filter="dissolve">
                                      <p:cBhvr>
                                        <p:cTn id="29" dur="600"/>
                                        <p:tgtEl>
                                          <p:spTgt spid="27"/>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42"/>
                                        </p:tgtEl>
                                        <p:attrNameLst>
                                          <p:attrName>style.visibility</p:attrName>
                                        </p:attrNameLst>
                                      </p:cBhvr>
                                      <p:to>
                                        <p:strVal val="visible"/>
                                      </p:to>
                                    </p:set>
                                    <p:animEffect transition="in" filter="wipe(down)">
                                      <p:cBhvr>
                                        <p:cTn id="34" dur="500"/>
                                        <p:tgtEl>
                                          <p:spTgt spid="42"/>
                                        </p:tgtEl>
                                      </p:cBhvr>
                                    </p:animEffect>
                                  </p:childTnLst>
                                </p:cTn>
                              </p:par>
                            </p:childTnLst>
                          </p:cTn>
                        </p:par>
                        <p:par>
                          <p:cTn id="35" fill="hold">
                            <p:stCondLst>
                              <p:cond delay="500"/>
                            </p:stCondLst>
                            <p:childTnLst>
                              <p:par>
                                <p:cTn id="36" presetID="2" presetClass="entr" presetSubtype="1" fill="hold" grpId="0" nodeType="afterEffect">
                                  <p:stCondLst>
                                    <p:cond delay="0"/>
                                  </p:stCondLst>
                                  <p:childTnLst>
                                    <p:set>
                                      <p:cBhvr>
                                        <p:cTn id="37" dur="indefinite" fill="hold"/>
                                        <p:tgtEl>
                                          <p:spTgt spid="15"/>
                                        </p:tgtEl>
                                        <p:attrNameLst>
                                          <p:attrName>style.visibility</p:attrName>
                                        </p:attrNameLst>
                                      </p:cBhvr>
                                      <p:to>
                                        <p:strVal val="visible"/>
                                      </p:to>
                                    </p:set>
                                    <p:anim calcmode="lin" valueType="num">
                                      <p:cBhvr>
                                        <p:cTn id="38" dur="80" fill="hold"/>
                                        <p:tgtEl>
                                          <p:spTgt spid="15"/>
                                        </p:tgtEl>
                                        <p:attrNameLst>
                                          <p:attrName>ppt_x</p:attrName>
                                        </p:attrNameLst>
                                      </p:cBhvr>
                                      <p:tavLst>
                                        <p:tav tm="0">
                                          <p:val>
                                            <p:strVal val="#ppt_x"/>
                                          </p:val>
                                        </p:tav>
                                        <p:tav tm="100000">
                                          <p:val>
                                            <p:strVal val="#ppt_x"/>
                                          </p:val>
                                        </p:tav>
                                      </p:tavLst>
                                    </p:anim>
                                    <p:anim calcmode="lin" valueType="num">
                                      <p:cBhvr>
                                        <p:cTn id="39" dur="8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wipe(down)">
                                      <p:cBhvr>
                                        <p:cTn id="4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bldLvl="0" animBg="1" advAuto="0"/>
      <p:bldP spid="28" grpId="0" bldLvl="0" animBg="1" advAuto="0"/>
      <p:bldP spid="29" grpId="0" bldLvl="0" animBg="1" advAuto="0"/>
      <p:bldP spid="30" grpId="0" bldLvl="0" animBg="1" advAuto="0"/>
      <p:bldP spid="31" grpId="0" bldLvl="0" animBg="1" advAuto="0"/>
      <p:bldP spid="37" grpId="0" bldLvl="0" animBg="1" advAuto="0"/>
      <p:bldP spid="42" grpId="0" bldLvl="0" animBg="1"/>
      <p:bldP spid="15" grpId="0" bldLvl="0" animBg="1" advAuto="0"/>
      <p:bldP spid="18"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597306"/>
            <a:ext cx="3067291" cy="2210765"/>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rotWithShape="1">
          <a:blip r:embed="rId3" cstate="print">
            <a:extLst>
              <a:ext uri="{28A0092B-C50C-407E-A947-70E740481C1C}">
                <a14:useLocalDpi xmlns:a14="http://schemas.microsoft.com/office/drawing/2010/main" val="0"/>
              </a:ext>
            </a:extLst>
          </a:blip>
          <a:srcRect l="12784" t="19736" b="44352"/>
          <a:stretch>
            <a:fillRect/>
          </a:stretch>
        </p:blipFill>
        <p:spPr>
          <a:xfrm>
            <a:off x="0" y="1747594"/>
            <a:ext cx="9143999" cy="1874496"/>
          </a:xfrm>
          <a:prstGeom prst="rect">
            <a:avLst/>
          </a:prstGeom>
        </p:spPr>
      </p:pic>
      <p:grpSp>
        <p:nvGrpSpPr>
          <p:cNvPr id="4" name="组合 3"/>
          <p:cNvGrpSpPr/>
          <p:nvPr/>
        </p:nvGrpSpPr>
        <p:grpSpPr>
          <a:xfrm>
            <a:off x="3067291" y="1853000"/>
            <a:ext cx="5960959" cy="1602539"/>
            <a:chOff x="8440344" y="2087880"/>
            <a:chExt cx="2120976" cy="548640"/>
          </a:xfrm>
        </p:grpSpPr>
        <p:sp>
          <p:nvSpPr>
            <p:cNvPr id="5" name="矩形 4"/>
            <p:cNvSpPr/>
            <p:nvPr/>
          </p:nvSpPr>
          <p:spPr>
            <a:xfrm>
              <a:off x="8440344" y="2087880"/>
              <a:ext cx="2120976" cy="548640"/>
            </a:xfrm>
            <a:prstGeom prst="rect">
              <a:avLst/>
            </a:prstGeom>
            <a:solidFill>
              <a:srgbClr val="0D0D0D">
                <a:alpha val="93000"/>
              </a:srgbClr>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526758" y="2286000"/>
              <a:ext cx="34562" cy="175845"/>
            </a:xfrm>
            <a:prstGeom prst="rect">
              <a:avLst/>
            </a:prstGeom>
            <a:solidFill>
              <a:srgbClr val="E3B37E"/>
            </a:solidFill>
            <a:ln>
              <a:noFill/>
            </a:ln>
            <a:effectLst>
              <a:outerShdw blurRad="292100" dist="12700" sx="97000" sy="97000" algn="ctr" rotWithShape="0">
                <a:srgbClr val="000000">
                  <a:alpha val="3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6"/>
          <p:cNvSpPr txBox="1"/>
          <p:nvPr/>
        </p:nvSpPr>
        <p:spPr>
          <a:xfrm>
            <a:off x="3671888" y="2360551"/>
            <a:ext cx="3708400" cy="1568450"/>
          </a:xfrm>
          <a:prstGeom prst="rect">
            <a:avLst/>
          </a:prstGeom>
          <a:noFill/>
        </p:spPr>
        <p:txBody>
          <a:bodyPr wrap="none" rtlCol="0">
            <a:spAutoFit/>
          </a:bodyPr>
          <a:lstStyle/>
          <a:p>
            <a:pPr algn="l"/>
            <a:r>
              <a:rPr lang="zh-CN" altLang="en-US" sz="3200" b="1" dirty="0">
                <a:solidFill>
                  <a:schemeClr val="bg1"/>
                </a:solidFill>
                <a:latin typeface="微软雅黑" panose="020B0503020204020204" pitchFamily="34" charset="-122"/>
                <a:ea typeface="微软雅黑" panose="020B0503020204020204" pitchFamily="34" charset="-122"/>
                <a:sym typeface="+mn-ea"/>
              </a:rPr>
              <a:t>Feature Selection</a:t>
            </a:r>
          </a:p>
          <a:p>
            <a:pPr algn="l"/>
            <a:endParaRPr lang="zh-CN" altLang="en-US" sz="3200" b="1" dirty="0">
              <a:solidFill>
                <a:schemeClr val="bg1"/>
              </a:solidFill>
              <a:latin typeface="微软雅黑" panose="020B0503020204020204" pitchFamily="34" charset="-122"/>
              <a:ea typeface="微软雅黑" panose="020B0503020204020204" pitchFamily="34" charset="-122"/>
            </a:endParaRPr>
          </a:p>
          <a:p>
            <a:pPr algn="l"/>
            <a:endParaRPr lang="zh-CN" altLang="en-US" sz="3200" b="1"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2279825" y="2281461"/>
            <a:ext cx="724535" cy="706755"/>
          </a:xfrm>
          <a:prstGeom prst="rect">
            <a:avLst/>
          </a:prstGeom>
        </p:spPr>
        <p:txBody>
          <a:bodyPr wrap="none">
            <a:spAutoFit/>
          </a:bodyPr>
          <a:lstStyle/>
          <a:p>
            <a:r>
              <a:rPr lang="en-US" altLang="zh-CN" sz="4000" dirty="0">
                <a:solidFill>
                  <a:schemeClr val="bg1"/>
                </a:solidFill>
                <a:latin typeface="Impact" panose="020B0806030902050204" pitchFamily="34" charset="0"/>
              </a:rPr>
              <a:t>03</a:t>
            </a:r>
            <a:endParaRPr lang="zh-CN" altLang="en-US" sz="4000" dirty="0">
              <a:solidFill>
                <a:schemeClr val="bg1"/>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80">
                                          <p:stCondLst>
                                            <p:cond delay="0"/>
                                          </p:stCondLst>
                                        </p:cTn>
                                        <p:tgtEl>
                                          <p:spTgt spid="9"/>
                                        </p:tgtEl>
                                      </p:cBhvr>
                                    </p:animEffect>
                                    <p:anim calcmode="lin" valueType="num">
                                      <p:cBhvr>
                                        <p:cTn id="13"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8" dur="26">
                                          <p:stCondLst>
                                            <p:cond delay="650"/>
                                          </p:stCondLst>
                                        </p:cTn>
                                        <p:tgtEl>
                                          <p:spTgt spid="9"/>
                                        </p:tgtEl>
                                      </p:cBhvr>
                                      <p:to x="100000" y="60000"/>
                                    </p:animScale>
                                    <p:animScale>
                                      <p:cBhvr>
                                        <p:cTn id="19" dur="166" decel="50000">
                                          <p:stCondLst>
                                            <p:cond delay="676"/>
                                          </p:stCondLst>
                                        </p:cTn>
                                        <p:tgtEl>
                                          <p:spTgt spid="9"/>
                                        </p:tgtEl>
                                      </p:cBhvr>
                                      <p:to x="100000" y="100000"/>
                                    </p:animScale>
                                    <p:animScale>
                                      <p:cBhvr>
                                        <p:cTn id="20" dur="26">
                                          <p:stCondLst>
                                            <p:cond delay="1312"/>
                                          </p:stCondLst>
                                        </p:cTn>
                                        <p:tgtEl>
                                          <p:spTgt spid="9"/>
                                        </p:tgtEl>
                                      </p:cBhvr>
                                      <p:to x="100000" y="80000"/>
                                    </p:animScale>
                                    <p:animScale>
                                      <p:cBhvr>
                                        <p:cTn id="21" dur="166" decel="50000">
                                          <p:stCondLst>
                                            <p:cond delay="1338"/>
                                          </p:stCondLst>
                                        </p:cTn>
                                        <p:tgtEl>
                                          <p:spTgt spid="9"/>
                                        </p:tgtEl>
                                      </p:cBhvr>
                                      <p:to x="100000" y="100000"/>
                                    </p:animScale>
                                    <p:animScale>
                                      <p:cBhvr>
                                        <p:cTn id="22" dur="26">
                                          <p:stCondLst>
                                            <p:cond delay="1642"/>
                                          </p:stCondLst>
                                        </p:cTn>
                                        <p:tgtEl>
                                          <p:spTgt spid="9"/>
                                        </p:tgtEl>
                                      </p:cBhvr>
                                      <p:to x="100000" y="90000"/>
                                    </p:animScale>
                                    <p:animScale>
                                      <p:cBhvr>
                                        <p:cTn id="23" dur="166" decel="50000">
                                          <p:stCondLst>
                                            <p:cond delay="1668"/>
                                          </p:stCondLst>
                                        </p:cTn>
                                        <p:tgtEl>
                                          <p:spTgt spid="9"/>
                                        </p:tgtEl>
                                      </p:cBhvr>
                                      <p:to x="100000" y="100000"/>
                                    </p:animScale>
                                    <p:animScale>
                                      <p:cBhvr>
                                        <p:cTn id="24" dur="26">
                                          <p:stCondLst>
                                            <p:cond delay="1808"/>
                                          </p:stCondLst>
                                        </p:cTn>
                                        <p:tgtEl>
                                          <p:spTgt spid="9"/>
                                        </p:tgtEl>
                                      </p:cBhvr>
                                      <p:to x="100000" y="95000"/>
                                    </p:animScale>
                                    <p:animScale>
                                      <p:cBhvr>
                                        <p:cTn id="25" dur="166" decel="50000">
                                          <p:stCondLst>
                                            <p:cond delay="1834"/>
                                          </p:stCondLst>
                                        </p:cTn>
                                        <p:tgtEl>
                                          <p:spTgt spid="9"/>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down)">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TBmODk5YWM1ZTc0MDAwYzRmN2U2MWM5YTkxYWRhYWUi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ags/tag14.xml><?xml version="1.0" encoding="utf-8"?>
<p:tagLst xmlns:a="http://schemas.openxmlformats.org/drawingml/2006/main" xmlns:r="http://schemas.openxmlformats.org/officeDocument/2006/relationships" xmlns:p="http://schemas.openxmlformats.org/presentationml/2006/main">
  <p:tag name="MH" val="20170705174403"/>
  <p:tag name="MH_LIBRARY" val="GRAPHIC"/>
  <p:tag name="MH_TYPE" val="Other"/>
  <p:tag name="MH_ORDER" val="1"/>
</p:tagLst>
</file>

<file path=ppt/tags/tag15.xml><?xml version="1.0" encoding="utf-8"?>
<p:tagLst xmlns:a="http://schemas.openxmlformats.org/drawingml/2006/main" xmlns:r="http://schemas.openxmlformats.org/officeDocument/2006/relationships" xmlns:p="http://schemas.openxmlformats.org/presentationml/2006/main">
  <p:tag name="MH" val="20170705174403"/>
  <p:tag name="MH_LIBRARY" val="GRAPHIC"/>
  <p:tag name="MH_TYPE" val="Other"/>
  <p:tag name="MH_ORDER" val="2"/>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309.91532791840353,&quot;left&quot;:134.33700787401574,&quot;top&quot;:87.39503937007876,&quot;width&quot;:436.68692913385814}"/>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220.3166929133858,&quot;left&quot;:19.233149606299214,&quot;top&quot;:104,&quot;width&quot;:248.7550393700787}"/>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220.3166929133858,&quot;left&quot;:19.233149606299214,&quot;top&quot;:104,&quot;width&quot;:248.7550393700787}"/>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220.3166929133858,&quot;left&quot;:19.233149606299214,&quot;top&quot;:104,&quot;width&quot;:248.7550393700787}"/>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220.3166929133858,&quot;left&quot;:19.233149606299214,&quot;top&quot;:104,&quot;width&quot;:248.7550393700787}"/>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220.3166929133858,&quot;left&quot;:19.233149606299214,&quot;top&quot;:104,&quot;width&quot;:248.7550393700787}"/>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220.3166929133858,&quot;left&quot;:19.233149606299214,&quot;top&quot;:104,&quot;width&quot;:248.7550393700787}"/>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220.3166929133858,&quot;left&quot;:19.233149606299214,&quot;top&quot;:104,&quot;width&quot;:248.7550393700787}"/>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220.3166929133858,&quot;left&quot;:19.233149606299214,&quot;top&quot;:104,&quot;width&quot;:248.7550393700787}"/>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159.41217525935562,&quot;left&quot;:28.246456692913377,&quot;top&quot;:130.05,&quot;width&quot;:620.6773228346457}"/>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47</TotalTime>
  <Words>1040</Words>
  <Application>Microsoft Office PowerPoint</Application>
  <PresentationFormat>自定义</PresentationFormat>
  <Paragraphs>129</Paragraphs>
  <Slides>25</Slides>
  <Notes>25</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25</vt:i4>
      </vt:variant>
    </vt:vector>
  </HeadingPairs>
  <TitlesOfParts>
    <vt:vector size="34" baseType="lpstr">
      <vt:lpstr>等线</vt:lpstr>
      <vt:lpstr>锐字工房云字库细圆GBK</vt:lpstr>
      <vt:lpstr>微软雅黑</vt:lpstr>
      <vt:lpstr>Arial</vt:lpstr>
      <vt:lpstr>Calibri</vt:lpstr>
      <vt:lpstr>Calibri Light</vt:lpstr>
      <vt:lpstr>Century Gothic</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大气升职演讲PPT模板</dc:title>
  <dc:creator>樊婷婷</dc:creator>
  <cp:lastModifiedBy>兆臣 李</cp:lastModifiedBy>
  <cp:revision>42</cp:revision>
  <dcterms:created xsi:type="dcterms:W3CDTF">2017-09-28T14:22:00Z</dcterms:created>
  <dcterms:modified xsi:type="dcterms:W3CDTF">2024-03-27T15:11:18Z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2052-12.1.0.16388</vt:lpwstr>
  </property>
  <property fmtid="{D5CDD505-2E9C-101B-9397-08002B2CF9AE}" pid="3" name="ICV">
    <vt:lpwstr>2E1A339B930F4D928FF4D4DE91A6736E_12</vt:lpwstr>
  </property>
</Properties>
</file>

<file path=docProps/thumbnail.jpeg>
</file>